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4" r:id="rId2"/>
  </p:sldMasterIdLst>
  <p:notesMasterIdLst>
    <p:notesMasterId r:id="rId51"/>
  </p:notesMasterIdLst>
  <p:handoutMasterIdLst>
    <p:handoutMasterId r:id="rId52"/>
  </p:handoutMasterIdLst>
  <p:sldIdLst>
    <p:sldId id="262" r:id="rId3"/>
    <p:sldId id="258" r:id="rId4"/>
    <p:sldId id="324" r:id="rId5"/>
    <p:sldId id="285" r:id="rId6"/>
    <p:sldId id="313" r:id="rId7"/>
    <p:sldId id="317" r:id="rId8"/>
    <p:sldId id="318" r:id="rId9"/>
    <p:sldId id="319" r:id="rId10"/>
    <p:sldId id="309" r:id="rId11"/>
    <p:sldId id="304" r:id="rId12"/>
    <p:sldId id="328" r:id="rId13"/>
    <p:sldId id="350" r:id="rId14"/>
    <p:sldId id="325" r:id="rId15"/>
    <p:sldId id="330" r:id="rId16"/>
    <p:sldId id="307" r:id="rId17"/>
    <p:sldId id="331" r:id="rId18"/>
    <p:sldId id="364" r:id="rId19"/>
    <p:sldId id="377" r:id="rId20"/>
    <p:sldId id="308" r:id="rId21"/>
    <p:sldId id="368" r:id="rId22"/>
    <p:sldId id="370" r:id="rId23"/>
    <p:sldId id="369" r:id="rId24"/>
    <p:sldId id="334" r:id="rId25"/>
    <p:sldId id="371" r:id="rId26"/>
    <p:sldId id="375" r:id="rId27"/>
    <p:sldId id="310" r:id="rId28"/>
    <p:sldId id="372" r:id="rId29"/>
    <p:sldId id="385" r:id="rId30"/>
    <p:sldId id="386" r:id="rId31"/>
    <p:sldId id="387" r:id="rId32"/>
    <p:sldId id="353" r:id="rId33"/>
    <p:sldId id="354" r:id="rId34"/>
    <p:sldId id="356" r:id="rId35"/>
    <p:sldId id="376" r:id="rId36"/>
    <p:sldId id="345" r:id="rId37"/>
    <p:sldId id="378" r:id="rId38"/>
    <p:sldId id="379" r:id="rId39"/>
    <p:sldId id="380" r:id="rId40"/>
    <p:sldId id="381" r:id="rId41"/>
    <p:sldId id="382" r:id="rId42"/>
    <p:sldId id="383" r:id="rId43"/>
    <p:sldId id="384" r:id="rId44"/>
    <p:sldId id="311" r:id="rId45"/>
    <p:sldId id="312" r:id="rId46"/>
    <p:sldId id="340" r:id="rId47"/>
    <p:sldId id="342" r:id="rId48"/>
    <p:sldId id="343" r:id="rId49"/>
    <p:sldId id="344" r:id="rId5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CEC"/>
    <a:srgbClr val="1C7DE1"/>
    <a:srgbClr val="F4BD2D"/>
    <a:srgbClr val="F07624"/>
    <a:srgbClr val="1ED4DE"/>
    <a:srgbClr val="E62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16" autoAdjust="0"/>
    <p:restoredTop sz="94609"/>
  </p:normalViewPr>
  <p:slideViewPr>
    <p:cSldViewPr showGuides="1">
      <p:cViewPr varScale="1">
        <p:scale>
          <a:sx n="124" d="100"/>
          <a:sy n="124" d="100"/>
        </p:scale>
        <p:origin x="7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585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52B2B-0BBC-4845-BD5C-6186374697E3}" type="datetimeFigureOut">
              <a:rPr lang="ko-KR" altLang="en-US" smtClean="0"/>
              <a:t>2021. 9. 6.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2153E3-D943-4A51-8AD5-41FA50EBC5B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95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2F357-62FE-F747-A3D6-7AEFE8049831}" type="datetimeFigureOut">
              <a:rPr lang="en-VN" smtClean="0"/>
              <a:t>06/09/2021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1B0A42-E4DC-3D4E-A4B5-EDF8328B275F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87861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B0A42-E4DC-3D4E-A4B5-EDF8328B275F}" type="slidenum">
              <a:rPr lang="en-VN" smtClean="0"/>
              <a:t>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36774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B0A42-E4DC-3D4E-A4B5-EDF8328B275F}" type="slidenum">
              <a:rPr lang="en-VN" smtClean="0"/>
              <a:t>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04297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1B0A42-E4DC-3D4E-A4B5-EDF8328B275F}" type="slidenum">
              <a:rPr lang="en-VN" smtClean="0"/>
              <a:t>21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16955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03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059900" y="1"/>
            <a:ext cx="30242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5721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059900" y="2571750"/>
            <a:ext cx="1512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6476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426012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53804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298220" y="540000"/>
            <a:ext cx="1728192" cy="40370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6261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912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C7304401-68B8-4E0E-A9DB-540B76DF928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563888" y="638650"/>
            <a:ext cx="4320480" cy="4504851"/>
          </a:xfrm>
          <a:custGeom>
            <a:avLst/>
            <a:gdLst>
              <a:gd name="connsiteX0" fmla="*/ 2160240 w 4320480"/>
              <a:gd name="connsiteY0" fmla="*/ 0 h 4504851"/>
              <a:gd name="connsiteX1" fmla="*/ 4320480 w 4320480"/>
              <a:gd name="connsiteY1" fmla="*/ 4504851 h 4504851"/>
              <a:gd name="connsiteX2" fmla="*/ 0 w 4320480"/>
              <a:gd name="connsiteY2" fmla="*/ 4504851 h 4504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0480" h="4504851">
                <a:moveTo>
                  <a:pt x="2160240" y="0"/>
                </a:moveTo>
                <a:lnTo>
                  <a:pt x="4320480" y="4504851"/>
                </a:lnTo>
                <a:lnTo>
                  <a:pt x="0" y="45048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D2ABAD60-FE41-4786-B9AF-4454375D212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635630" y="1"/>
            <a:ext cx="3508370" cy="4339267"/>
          </a:xfrm>
          <a:custGeom>
            <a:avLst/>
            <a:gdLst>
              <a:gd name="connsiteX0" fmla="*/ 0 w 3508370"/>
              <a:gd name="connsiteY0" fmla="*/ 0 h 4339267"/>
              <a:gd name="connsiteX1" fmla="*/ 3508370 w 3508370"/>
              <a:gd name="connsiteY1" fmla="*/ 0 h 4339267"/>
              <a:gd name="connsiteX2" fmla="*/ 3504823 w 3508370"/>
              <a:gd name="connsiteY2" fmla="*/ 1594801 h 4339267"/>
              <a:gd name="connsiteX3" fmla="*/ 2097974 w 3508370"/>
              <a:gd name="connsiteY3" fmla="*/ 4339267 h 433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8370" h="4339267">
                <a:moveTo>
                  <a:pt x="0" y="0"/>
                </a:moveTo>
                <a:lnTo>
                  <a:pt x="3508370" y="0"/>
                </a:lnTo>
                <a:cubicBezTo>
                  <a:pt x="3507188" y="531600"/>
                  <a:pt x="3506005" y="1063201"/>
                  <a:pt x="3504823" y="1594801"/>
                </a:cubicBezTo>
                <a:lnTo>
                  <a:pt x="2097974" y="43392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2180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5076056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729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45239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3" name="Rounded Rectangle 12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Rounded Rectangle 15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Half Frame 16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5604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9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54" y="451443"/>
            <a:ext cx="3282039" cy="32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1363708" y="584771"/>
            <a:ext cx="2991584" cy="20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43454" y="1295867"/>
            <a:ext cx="3055840" cy="2231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5167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2250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1257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1550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accent3">
            <a:lumMod val="20000"/>
            <a:lumOff val="80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mond 10"/>
          <p:cNvSpPr/>
          <p:nvPr userDrawn="1"/>
        </p:nvSpPr>
        <p:spPr>
          <a:xfrm>
            <a:off x="3203848" y="-2322"/>
            <a:ext cx="2700000" cy="1806344"/>
          </a:xfrm>
          <a:custGeom>
            <a:avLst/>
            <a:gdLst/>
            <a:ahLst/>
            <a:cxnLst/>
            <a:rect l="l" t="t" r="r" b="b"/>
            <a:pathLst>
              <a:path w="2700000" h="1806344">
                <a:moveTo>
                  <a:pt x="456344" y="0"/>
                </a:moveTo>
                <a:lnTo>
                  <a:pt x="2243656" y="0"/>
                </a:lnTo>
                <a:lnTo>
                  <a:pt x="2700000" y="456344"/>
                </a:lnTo>
                <a:lnTo>
                  <a:pt x="1350000" y="1806344"/>
                </a:lnTo>
                <a:lnTo>
                  <a:pt x="0" y="45634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" name="Isosceles Triangle 4"/>
          <p:cNvSpPr/>
          <p:nvPr userDrawn="1"/>
        </p:nvSpPr>
        <p:spPr>
          <a:xfrm>
            <a:off x="3746892" y="4331240"/>
            <a:ext cx="1650216" cy="812260"/>
          </a:xfrm>
          <a:prstGeom prst="triangl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Isosceles Triangle 5"/>
          <p:cNvSpPr/>
          <p:nvPr userDrawn="1"/>
        </p:nvSpPr>
        <p:spPr>
          <a:xfrm>
            <a:off x="4041648" y="4493810"/>
            <a:ext cx="1060704" cy="5543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28FC5FB3-D739-474A-9148-1ABF4FC27690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293848" y="1"/>
            <a:ext cx="2520000" cy="1711155"/>
          </a:xfrm>
          <a:custGeom>
            <a:avLst/>
            <a:gdLst>
              <a:gd name="connsiteX0" fmla="*/ 442968 w 2520000"/>
              <a:gd name="connsiteY0" fmla="*/ 0 h 1711155"/>
              <a:gd name="connsiteX1" fmla="*/ 985757 w 2520000"/>
              <a:gd name="connsiteY1" fmla="*/ 0 h 1711155"/>
              <a:gd name="connsiteX2" fmla="*/ 2080270 w 2520000"/>
              <a:gd name="connsiteY2" fmla="*/ 4702 h 1711155"/>
              <a:gd name="connsiteX3" fmla="*/ 2520000 w 2520000"/>
              <a:gd name="connsiteY3" fmla="*/ 451155 h 1711155"/>
              <a:gd name="connsiteX4" fmla="*/ 1260000 w 2520000"/>
              <a:gd name="connsiteY4" fmla="*/ 1711155 h 1711155"/>
              <a:gd name="connsiteX5" fmla="*/ 0 w 2520000"/>
              <a:gd name="connsiteY5" fmla="*/ 451155 h 1711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000" h="1711155">
                <a:moveTo>
                  <a:pt x="442968" y="0"/>
                </a:moveTo>
                <a:lnTo>
                  <a:pt x="985757" y="0"/>
                </a:lnTo>
                <a:lnTo>
                  <a:pt x="2080270" y="4702"/>
                </a:lnTo>
                <a:lnTo>
                  <a:pt x="2520000" y="451155"/>
                </a:lnTo>
                <a:lnTo>
                  <a:pt x="1260000" y="1711155"/>
                </a:lnTo>
                <a:lnTo>
                  <a:pt x="0" y="4511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9455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65878" y="1176692"/>
            <a:ext cx="1871760" cy="305124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612855" y="1176061"/>
            <a:ext cx="1871760" cy="30512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659832" y="1175430"/>
            <a:ext cx="1871760" cy="30512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706810" y="1174799"/>
            <a:ext cx="1871760" cy="30512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25475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966407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872452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919429" y="1320085"/>
            <a:ext cx="1352567" cy="135256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4974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KBM-정애\014-Fullppt\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54" y="451443"/>
            <a:ext cx="3282039" cy="327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1363708" y="584771"/>
            <a:ext cx="2991584" cy="20767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43454" y="1295867"/>
            <a:ext cx="3055840" cy="22313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149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pic>
        <p:nvPicPr>
          <p:cNvPr id="11" name="Picture 4" descr="D:\KBM-정애\014-Fullppt\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99742"/>
            <a:ext cx="3600400" cy="183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753800" y="2764640"/>
            <a:ext cx="1711407" cy="12496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0998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-1"/>
            <a:ext cx="9144000" cy="2716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2024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4817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12448" y="557440"/>
            <a:ext cx="2592000" cy="40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280313" y="557440"/>
            <a:ext cx="2592000" cy="4032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08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15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7" r:id="rId3"/>
    <p:sldLayoutId id="2147483671" r:id="rId4"/>
    <p:sldLayoutId id="2147483658" r:id="rId5"/>
    <p:sldLayoutId id="2147483659" r:id="rId6"/>
    <p:sldLayoutId id="2147483673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75" r:id="rId15"/>
    <p:sldLayoutId id="2147483674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70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6" r:id="rId2"/>
    <p:sldLayoutId id="2147483677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8450"/>
            <a:ext cx="9144000" cy="884466"/>
          </a:xfrm>
        </p:spPr>
        <p:txBody>
          <a:bodyPr/>
          <a:lstStyle/>
          <a:p>
            <a:r>
              <a:rPr lang="en-US" altLang="ko-KR" sz="3200" dirty="0">
                <a:solidFill>
                  <a:schemeClr val="accent5"/>
                </a:solidFill>
              </a:rPr>
              <a:t>FPT POLYTECHNIC</a:t>
            </a:r>
            <a:endParaRPr lang="ko-KR" altLang="en-US" sz="32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6D274DA-8E49-C24B-B418-C745964B3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0746"/>
            <a:ext cx="1439827" cy="703041"/>
          </a:xfrm>
          <a:prstGeom prst="rect">
            <a:avLst/>
          </a:prstGeom>
        </p:spPr>
      </p:pic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65EF3083-0B93-9F45-A261-5C7A86333774}"/>
              </a:ext>
            </a:extLst>
          </p:cNvPr>
          <p:cNvSpPr txBox="1">
            <a:spLocks/>
          </p:cNvSpPr>
          <p:nvPr/>
        </p:nvSpPr>
        <p:spPr>
          <a:xfrm>
            <a:off x="-252537" y="1064927"/>
            <a:ext cx="9143999" cy="88446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  <a:defRPr/>
            </a:pPr>
            <a:r>
              <a:rPr lang="en-US" altLang="ko-KR" sz="2000" b="1" dirty="0">
                <a:solidFill>
                  <a:schemeClr val="accent2"/>
                </a:solidFill>
              </a:rPr>
              <a:t>DỰ ÁN</a:t>
            </a:r>
          </a:p>
          <a:p>
            <a:pPr marL="0" indent="0" algn="ctr">
              <a:spcBef>
                <a:spcPts val="0"/>
              </a:spcBef>
              <a:buNone/>
              <a:defRPr/>
            </a:pPr>
            <a:r>
              <a:rPr lang="en-US" altLang="ko-KR" sz="1600" b="1" dirty="0">
                <a:solidFill>
                  <a:schemeClr val="accent2"/>
                </a:solidFill>
              </a:rPr>
              <a:t>WEBSITE LIVE STREAMING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0F603D10-A725-504F-A493-2CDF438B7A3D}"/>
              </a:ext>
            </a:extLst>
          </p:cNvPr>
          <p:cNvSpPr txBox="1">
            <a:spLocks/>
          </p:cNvSpPr>
          <p:nvPr/>
        </p:nvSpPr>
        <p:spPr>
          <a:xfrm>
            <a:off x="2195736" y="2139702"/>
            <a:ext cx="5328592" cy="2208051"/>
          </a:xfrm>
          <a:prstGeom prst="rect">
            <a:avLst/>
          </a:prstGeom>
        </p:spPr>
        <p:txBody>
          <a:bodyPr lIns="108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GVHD: THẦY NGUYỄN NGHIỆM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LỚP: UD15201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THÀNH VIÊN: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NGUYỄN LÊ TIẾN BẢO – PS11095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 MAI KỶ VIỄN – PS10996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 NGUYỄN MINH KHÔI – PS11136</a:t>
            </a:r>
          </a:p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     NGUYỄN TRƯỜNG AN – PS10672</a:t>
            </a:r>
            <a:endParaRPr lang="vi-VN" sz="1400" dirty="0"/>
          </a:p>
          <a:p>
            <a:pPr algn="l">
              <a:lnSpc>
                <a:spcPct val="150000"/>
              </a:lnSpc>
              <a:spcBef>
                <a:spcPts val="0"/>
              </a:spcBef>
              <a:defRPr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665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5"/>
                </a:solidFill>
              </a:rPr>
              <a:t>Bối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 err="1">
                <a:solidFill>
                  <a:schemeClr val="accent5"/>
                </a:solidFill>
              </a:rPr>
              <a:t>Cảnh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E18F3-8EDE-264B-9260-FB3CD6227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01" y="940155"/>
            <a:ext cx="3396337" cy="2211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E874F8-D377-DB4C-AF05-C6C42C8FB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86" y="123478"/>
            <a:ext cx="1151795" cy="562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2D49C6-FD25-954A-9FF4-0597B4732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873" y="952254"/>
            <a:ext cx="3869439" cy="22118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D265C9-B271-894D-951B-E032C7E385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44" y="2202811"/>
            <a:ext cx="3869439" cy="2262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320F1E-2688-CF4F-B720-07C5BE9CAD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140" y="1897774"/>
            <a:ext cx="3675594" cy="266829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1137A5-E952-6D45-A5D8-D4C966480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822" y="952254"/>
            <a:ext cx="3675594" cy="334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3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5"/>
                </a:solidFill>
              </a:rPr>
              <a:t>Tình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 err="1">
                <a:solidFill>
                  <a:schemeClr val="accent5"/>
                </a:solidFill>
              </a:rPr>
              <a:t>Huống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E5B9C5-8D8B-8749-8A1C-CC510070E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86" y="123478"/>
            <a:ext cx="1151795" cy="562401"/>
          </a:xfrm>
          <a:prstGeom prst="rect">
            <a:avLst/>
          </a:prstGeom>
        </p:spPr>
      </p:pic>
      <p:pic>
        <p:nvPicPr>
          <p:cNvPr id="1026" name="Picture 2" descr="Buồn vui chuyện nấu nướng của du học sinh - Resources - ezcooking.vn">
            <a:extLst>
              <a:ext uri="{FF2B5EF4-FFF2-40B4-BE49-F238E27FC236}">
                <a16:creationId xmlns:a16="http://schemas.microsoft.com/office/drawing/2014/main" id="{060EE531-A719-E443-858B-C45EE4BBA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85" y="894576"/>
            <a:ext cx="2638313" cy="176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ách trồng rau sạch tại nhà đơn giản, hiệu quả, dễ thực hiện">
            <a:extLst>
              <a:ext uri="{FF2B5EF4-FFF2-40B4-BE49-F238E27FC236}">
                <a16:creationId xmlns:a16="http://schemas.microsoft.com/office/drawing/2014/main" id="{1789F829-E053-1446-A438-D74941569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832144"/>
            <a:ext cx="2638313" cy="176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FDCD61-BE70-3C45-90D2-F05B89134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688" y="1872657"/>
            <a:ext cx="2903333" cy="19406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5CBA15-172F-A446-ACD0-568A32386B62}"/>
              </a:ext>
            </a:extLst>
          </p:cNvPr>
          <p:cNvSpPr txBox="1"/>
          <p:nvPr/>
        </p:nvSpPr>
        <p:spPr>
          <a:xfrm>
            <a:off x="1062200" y="2594537"/>
            <a:ext cx="1432505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Nấu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ăn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A9E4A8-9FF2-684C-BCCC-E135D9F0B913}"/>
              </a:ext>
            </a:extLst>
          </p:cNvPr>
          <p:cNvSpPr txBox="1"/>
          <p:nvPr/>
        </p:nvSpPr>
        <p:spPr>
          <a:xfrm>
            <a:off x="6588224" y="2553167"/>
            <a:ext cx="1432505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Trồng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cây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64B75E-18F4-094B-B44E-5948D935F9E1}"/>
              </a:ext>
            </a:extLst>
          </p:cNvPr>
          <p:cNvSpPr txBox="1"/>
          <p:nvPr/>
        </p:nvSpPr>
        <p:spPr>
          <a:xfrm>
            <a:off x="3851920" y="3846267"/>
            <a:ext cx="1822957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Chơi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game</a:t>
            </a:r>
          </a:p>
        </p:txBody>
      </p:sp>
    </p:spTree>
    <p:extLst>
      <p:ext uri="{BB962C8B-B14F-4D97-AF65-F5344CB8AC3E}">
        <p14:creationId xmlns:p14="http://schemas.microsoft.com/office/powerpoint/2010/main" val="55126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5"/>
                </a:solidFill>
              </a:rPr>
              <a:t>Giải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 err="1">
                <a:solidFill>
                  <a:schemeClr val="accent5"/>
                </a:solidFill>
              </a:rPr>
              <a:t>Pháp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E5B9C5-8D8B-8749-8A1C-CC510070E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86" y="123478"/>
            <a:ext cx="1151795" cy="562401"/>
          </a:xfrm>
          <a:prstGeom prst="rect">
            <a:avLst/>
          </a:prstGeom>
        </p:spPr>
      </p:pic>
      <p:pic>
        <p:nvPicPr>
          <p:cNvPr id="2050" name="Picture 2" descr="Góc nhìn khác khi share CV của Dev - COACH TRAN VU THANH">
            <a:extLst>
              <a:ext uri="{FF2B5EF4-FFF2-40B4-BE49-F238E27FC236}">
                <a16:creationId xmlns:a16="http://schemas.microsoft.com/office/drawing/2014/main" id="{76FBE5D8-75A7-F84D-9F64-FDD89CEE1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03" y="1218770"/>
            <a:ext cx="3233885" cy="246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Up Arrow 7">
            <a:extLst>
              <a:ext uri="{FF2B5EF4-FFF2-40B4-BE49-F238E27FC236}">
                <a16:creationId xmlns:a16="http://schemas.microsoft.com/office/drawing/2014/main" id="{D43E3C98-1F99-8446-A77B-6EE20641C28A}"/>
              </a:ext>
            </a:extLst>
          </p:cNvPr>
          <p:cNvSpPr/>
          <p:nvPr/>
        </p:nvSpPr>
        <p:spPr>
          <a:xfrm rot="5400000">
            <a:off x="3911409" y="1756416"/>
            <a:ext cx="1146849" cy="1449656"/>
          </a:xfrm>
          <a:custGeom>
            <a:avLst/>
            <a:gdLst/>
            <a:ahLst/>
            <a:cxnLst/>
            <a:rect l="l" t="t" r="r" b="b"/>
            <a:pathLst>
              <a:path w="1552788" h="2015662">
                <a:moveTo>
                  <a:pt x="0" y="736643"/>
                </a:moveTo>
                <a:lnTo>
                  <a:pt x="776394" y="0"/>
                </a:lnTo>
                <a:lnTo>
                  <a:pt x="1552788" y="736643"/>
                </a:lnTo>
                <a:lnTo>
                  <a:pt x="1164591" y="736643"/>
                </a:lnTo>
                <a:lnTo>
                  <a:pt x="1164591" y="2015662"/>
                </a:lnTo>
                <a:lnTo>
                  <a:pt x="1162556" y="2015662"/>
                </a:lnTo>
                <a:lnTo>
                  <a:pt x="776394" y="1669237"/>
                </a:lnTo>
                <a:lnTo>
                  <a:pt x="390233" y="2015662"/>
                </a:lnTo>
                <a:lnTo>
                  <a:pt x="388197" y="2015662"/>
                </a:lnTo>
                <a:lnTo>
                  <a:pt x="388197" y="7366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841567-F632-D445-9ACC-894845FD04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661" y="685879"/>
            <a:ext cx="3651870" cy="3716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808E9B-5659-6C42-A2B6-892D3225B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897" y="963080"/>
            <a:ext cx="4088206" cy="30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1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5"/>
                </a:solidFill>
              </a:rPr>
              <a:t>Thuận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 err="1">
                <a:solidFill>
                  <a:schemeClr val="accent5"/>
                </a:solidFill>
              </a:rPr>
              <a:t>Lợi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E79450-606F-504D-924D-DB229DEE19F4}"/>
              </a:ext>
            </a:extLst>
          </p:cNvPr>
          <p:cNvSpPr txBox="1"/>
          <p:nvPr/>
        </p:nvSpPr>
        <p:spPr>
          <a:xfrm>
            <a:off x="1259632" y="1275606"/>
            <a:ext cx="7560840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Xu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hướng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thị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thường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Nhiều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hướng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để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phát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triển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dạng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công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nghệ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trong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việc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tích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hợp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phát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triển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78A368-3AA7-014B-B5A9-C77B655C0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86" y="123478"/>
            <a:ext cx="1151795" cy="5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11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5"/>
                </a:solidFill>
              </a:rPr>
              <a:t>Khó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 err="1">
                <a:solidFill>
                  <a:schemeClr val="accent5"/>
                </a:solidFill>
              </a:rPr>
              <a:t>Khăn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6CBDB-2DDE-5F4B-9EE4-1EB31BC681AA}"/>
              </a:ext>
            </a:extLst>
          </p:cNvPr>
          <p:cNvSpPr txBox="1"/>
          <p:nvPr/>
        </p:nvSpPr>
        <p:spPr>
          <a:xfrm>
            <a:off x="1475656" y="1419622"/>
            <a:ext cx="5940744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chi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phí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phát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sinh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ứng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dụng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có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nhiều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người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dùng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hơn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Dịch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bệnh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covid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gây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khó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khăn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team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trong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quá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trình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phát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triển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Nhiều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đối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thủ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cạnh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tranh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5620FD-06A8-9A41-BD0E-32AA4347B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86" y="123478"/>
            <a:ext cx="1151795" cy="5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80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114338"/>
            <a:ext cx="9144000" cy="230425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67744" y="2265660"/>
            <a:ext cx="4608512" cy="826255"/>
            <a:chOff x="2253890" y="2008261"/>
            <a:chExt cx="4608512" cy="826255"/>
          </a:xfrm>
        </p:grpSpPr>
        <p:sp>
          <p:nvSpPr>
            <p:cNvPr id="8" name="Text Placeholder 3"/>
            <p:cNvSpPr txBox="1">
              <a:spLocks/>
            </p:cNvSpPr>
            <p:nvPr/>
          </p:nvSpPr>
          <p:spPr>
            <a:xfrm>
              <a:off x="2253890" y="2557829"/>
              <a:ext cx="4608512" cy="27668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KHẢO SÁT &amp; PHÂN TÍCH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itle 4"/>
            <p:cNvSpPr txBox="1">
              <a:spLocks/>
            </p:cNvSpPr>
            <p:nvPr/>
          </p:nvSpPr>
          <p:spPr>
            <a:xfrm>
              <a:off x="2253890" y="2008261"/>
              <a:ext cx="4608512" cy="542078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36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03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1" name="Freeform 10"/>
          <p:cNvSpPr/>
          <p:nvPr/>
        </p:nvSpPr>
        <p:spPr>
          <a:xfrm>
            <a:off x="4230213" y="1398899"/>
            <a:ext cx="683574" cy="730559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735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0C63B9A-1FEE-A94B-BDA1-EBF46E8B3691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9" r="13109"/>
          <a:stretch>
            <a:fillRect/>
          </a:stretch>
        </p:blipFill>
        <p:spPr/>
      </p:pic>
      <p:pic>
        <p:nvPicPr>
          <p:cNvPr id="6" name="Picture 4" descr="D:\KBM-정애\014-Fullppt\PNG이미지\노트북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877645"/>
            <a:ext cx="6290574" cy="319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DB94F535-3BCA-FF45-BC64-E967FEB15608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7" b="6127"/>
          <a:stretch>
            <a:fillRect/>
          </a:stretch>
        </p:blipFill>
        <p:spPr/>
      </p:pic>
      <p:sp>
        <p:nvSpPr>
          <p:cNvPr id="15" name="모서리가 둥근 직사각형 1"/>
          <p:cNvSpPr/>
          <p:nvPr/>
        </p:nvSpPr>
        <p:spPr>
          <a:xfrm>
            <a:off x="2686122" y="3949390"/>
            <a:ext cx="587321" cy="515719"/>
          </a:xfrm>
          <a:prstGeom prst="roundRect">
            <a:avLst/>
          </a:prstGeom>
          <a:solidFill>
            <a:schemeClr val="accent2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모서리가 둥근 직사각형 1"/>
          <p:cNvSpPr/>
          <p:nvPr/>
        </p:nvSpPr>
        <p:spPr>
          <a:xfrm>
            <a:off x="4925632" y="3949390"/>
            <a:ext cx="587321" cy="515719"/>
          </a:xfrm>
          <a:prstGeom prst="roundRect">
            <a:avLst/>
          </a:prstGeom>
          <a:solidFill>
            <a:schemeClr val="accent3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273443" y="4067441"/>
            <a:ext cx="1209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5"/>
                </a:solidFill>
                <a:cs typeface="Arial" pitchFamily="34" charset="0"/>
              </a:rPr>
              <a:t>STREAMER</a:t>
            </a:r>
            <a:endParaRPr lang="ko-KR" altLang="en-US" sz="12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12953" y="4067441"/>
            <a:ext cx="947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5"/>
                </a:solidFill>
                <a:cs typeface="Arial" pitchFamily="34" charset="0"/>
              </a:rPr>
              <a:t>VIEWER</a:t>
            </a:r>
            <a:endParaRPr lang="ko-KR" altLang="en-US" sz="1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16015" y="278127"/>
            <a:ext cx="3588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Vai</a:t>
            </a:r>
            <a:r>
              <a:rPr lang="en-US" altLang="ko-KR" sz="28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sz="2800" b="1" dirty="0" err="1">
                <a:solidFill>
                  <a:schemeClr val="accent1"/>
                </a:solidFill>
                <a:latin typeface="+mj-lt"/>
                <a:cs typeface="Arial" pitchFamily="34" charset="0"/>
              </a:rPr>
              <a:t>Trò</a:t>
            </a:r>
            <a:endParaRPr lang="ko-KR" altLang="en-US" sz="28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9" name="Block Arc 14">
            <a:extLst>
              <a:ext uri="{FF2B5EF4-FFF2-40B4-BE49-F238E27FC236}">
                <a16:creationId xmlns:a16="http://schemas.microsoft.com/office/drawing/2014/main" id="{E112C9AA-7C3C-CA4D-B0B5-518333CFF2BD}"/>
              </a:ext>
            </a:extLst>
          </p:cNvPr>
          <p:cNvSpPr/>
          <p:nvPr/>
        </p:nvSpPr>
        <p:spPr>
          <a:xfrm rot="16200000">
            <a:off x="2814434" y="4026819"/>
            <a:ext cx="356451" cy="372509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Freeform 50">
            <a:extLst>
              <a:ext uri="{FF2B5EF4-FFF2-40B4-BE49-F238E27FC236}">
                <a16:creationId xmlns:a16="http://schemas.microsoft.com/office/drawing/2014/main" id="{97B82563-B105-0C47-9776-739BE2B5D8F6}"/>
              </a:ext>
            </a:extLst>
          </p:cNvPr>
          <p:cNvSpPr>
            <a:spLocks noChangeAspect="1"/>
          </p:cNvSpPr>
          <p:nvPr/>
        </p:nvSpPr>
        <p:spPr>
          <a:xfrm>
            <a:off x="5039293" y="4067441"/>
            <a:ext cx="360000" cy="304000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D93B220-8DCE-D547-82BB-937D9DB16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796" y="104142"/>
            <a:ext cx="1151795" cy="5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19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405" y="27093"/>
            <a:ext cx="3112395" cy="616972"/>
          </a:xfrm>
        </p:spPr>
        <p:txBody>
          <a:bodyPr/>
          <a:lstStyle/>
          <a:p>
            <a:r>
              <a:rPr lang="en-US" altLang="ko-KR" sz="2400" dirty="0" err="1">
                <a:solidFill>
                  <a:schemeClr val="accent5"/>
                </a:solidFill>
              </a:rPr>
              <a:t>Các</a:t>
            </a:r>
            <a:r>
              <a:rPr lang="en-US" altLang="ko-KR" sz="2400" dirty="0">
                <a:solidFill>
                  <a:schemeClr val="accent5"/>
                </a:solidFill>
              </a:rPr>
              <a:t> </a:t>
            </a:r>
            <a:r>
              <a:rPr lang="en-US" altLang="ko-KR" sz="2400" dirty="0" err="1">
                <a:solidFill>
                  <a:schemeClr val="accent5"/>
                </a:solidFill>
              </a:rPr>
              <a:t>thành</a:t>
            </a:r>
            <a:r>
              <a:rPr lang="en-US" altLang="ko-KR" sz="2400" dirty="0">
                <a:solidFill>
                  <a:schemeClr val="accent5"/>
                </a:solidFill>
              </a:rPr>
              <a:t> </a:t>
            </a:r>
            <a:r>
              <a:rPr lang="en-US" altLang="ko-KR" sz="2400" dirty="0" err="1">
                <a:solidFill>
                  <a:schemeClr val="accent5"/>
                </a:solidFill>
              </a:rPr>
              <a:t>phần</a:t>
            </a:r>
            <a:endParaRPr lang="ko-KR" altLang="en-US" sz="2400" dirty="0">
              <a:solidFill>
                <a:schemeClr val="accent5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3AF7DA-7AEC-B047-8286-366E58856106}"/>
              </a:ext>
            </a:extLst>
          </p:cNvPr>
          <p:cNvCxnSpPr>
            <a:cxnSpLocks/>
          </p:cNvCxnSpPr>
          <p:nvPr/>
        </p:nvCxnSpPr>
        <p:spPr>
          <a:xfrm>
            <a:off x="3491880" y="339502"/>
            <a:ext cx="565212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Block Arc 14">
            <a:extLst>
              <a:ext uri="{FF2B5EF4-FFF2-40B4-BE49-F238E27FC236}">
                <a16:creationId xmlns:a16="http://schemas.microsoft.com/office/drawing/2014/main" id="{FF10C96E-B60A-764C-8C44-6EB4497F5111}"/>
              </a:ext>
            </a:extLst>
          </p:cNvPr>
          <p:cNvSpPr/>
          <p:nvPr/>
        </p:nvSpPr>
        <p:spPr>
          <a:xfrm rot="16200000">
            <a:off x="550626" y="141707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51D0C4-D2D3-C040-A1E9-0891B2E539CC}"/>
              </a:ext>
            </a:extLst>
          </p:cNvPr>
          <p:cNvSpPr/>
          <p:nvPr/>
        </p:nvSpPr>
        <p:spPr>
          <a:xfrm>
            <a:off x="2436783" y="685220"/>
            <a:ext cx="4223447" cy="16288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grpSp>
        <p:nvGrpSpPr>
          <p:cNvPr id="11" name="Group 110">
            <a:extLst>
              <a:ext uri="{FF2B5EF4-FFF2-40B4-BE49-F238E27FC236}">
                <a16:creationId xmlns:a16="http://schemas.microsoft.com/office/drawing/2014/main" id="{EB4FBF33-D387-DE48-85C9-E2EA54E086A1}"/>
              </a:ext>
            </a:extLst>
          </p:cNvPr>
          <p:cNvGrpSpPr/>
          <p:nvPr/>
        </p:nvGrpSpPr>
        <p:grpSpPr>
          <a:xfrm>
            <a:off x="2821750" y="961225"/>
            <a:ext cx="341005" cy="376812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14" name="Freeform 111">
              <a:extLst>
                <a:ext uri="{FF2B5EF4-FFF2-40B4-BE49-F238E27FC236}">
                  <a16:creationId xmlns:a16="http://schemas.microsoft.com/office/drawing/2014/main" id="{7993651F-F8D3-3542-957C-C0D61B28FC1A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Oval 37">
              <a:extLst>
                <a:ext uri="{FF2B5EF4-FFF2-40B4-BE49-F238E27FC236}">
                  <a16:creationId xmlns:a16="http://schemas.microsoft.com/office/drawing/2014/main" id="{76D9E238-EB27-D744-A8B3-D8E1453213F6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Round Same Side Corner Rectangle 8">
            <a:extLst>
              <a:ext uri="{FF2B5EF4-FFF2-40B4-BE49-F238E27FC236}">
                <a16:creationId xmlns:a16="http://schemas.microsoft.com/office/drawing/2014/main" id="{277D20D1-E96A-0842-9E1E-F93E86A81BFB}"/>
              </a:ext>
            </a:extLst>
          </p:cNvPr>
          <p:cNvSpPr/>
          <p:nvPr/>
        </p:nvSpPr>
        <p:spPr>
          <a:xfrm>
            <a:off x="5600699" y="963923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6C2E66-F903-164A-AFF7-23AA7D20E032}"/>
              </a:ext>
            </a:extLst>
          </p:cNvPr>
          <p:cNvSpPr txBox="1"/>
          <p:nvPr/>
        </p:nvSpPr>
        <p:spPr>
          <a:xfrm>
            <a:off x="2447647" y="1425164"/>
            <a:ext cx="1166287" cy="45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Streamer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3966EC-9E9D-8945-955D-5B95A67DEDDF}"/>
              </a:ext>
            </a:extLst>
          </p:cNvPr>
          <p:cNvSpPr txBox="1"/>
          <p:nvPr/>
        </p:nvSpPr>
        <p:spPr>
          <a:xfrm>
            <a:off x="5348059" y="1434346"/>
            <a:ext cx="1277888" cy="45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Viewer</a:t>
            </a:r>
          </a:p>
        </p:txBody>
      </p:sp>
      <p:sp>
        <p:nvSpPr>
          <p:cNvPr id="20" name="Heart 17">
            <a:extLst>
              <a:ext uri="{FF2B5EF4-FFF2-40B4-BE49-F238E27FC236}">
                <a16:creationId xmlns:a16="http://schemas.microsoft.com/office/drawing/2014/main" id="{8466B967-71C6-9E48-9043-7CC03ECE2337}"/>
              </a:ext>
            </a:extLst>
          </p:cNvPr>
          <p:cNvSpPr/>
          <p:nvPr/>
        </p:nvSpPr>
        <p:spPr>
          <a:xfrm>
            <a:off x="4288031" y="1340637"/>
            <a:ext cx="340626" cy="333972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5C97EF-B2D8-224D-983D-192B57AEAD05}"/>
              </a:ext>
            </a:extLst>
          </p:cNvPr>
          <p:cNvSpPr txBox="1"/>
          <p:nvPr/>
        </p:nvSpPr>
        <p:spPr>
          <a:xfrm>
            <a:off x="4035888" y="1641414"/>
            <a:ext cx="1277888" cy="45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Socket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9C5446-929D-524C-B02E-168135DEB2D5}"/>
              </a:ext>
            </a:extLst>
          </p:cNvPr>
          <p:cNvCxnSpPr>
            <a:cxnSpLocks/>
          </p:cNvCxnSpPr>
          <p:nvPr/>
        </p:nvCxnSpPr>
        <p:spPr>
          <a:xfrm flipV="1">
            <a:off x="0" y="335578"/>
            <a:ext cx="395536" cy="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B514CB0-B5A0-C349-9CA0-8848840EA2A9}"/>
              </a:ext>
            </a:extLst>
          </p:cNvPr>
          <p:cNvSpPr txBox="1"/>
          <p:nvPr/>
        </p:nvSpPr>
        <p:spPr>
          <a:xfrm>
            <a:off x="87801" y="2621580"/>
            <a:ext cx="2880402" cy="166821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Live stream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kênh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(videos, rooms)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Block chat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Ghi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hình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Xem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thống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kê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6E6D93-FB2E-5E4D-A38F-0D51351892A2}"/>
              </a:ext>
            </a:extLst>
          </p:cNvPr>
          <p:cNvSpPr txBox="1"/>
          <p:nvPr/>
        </p:nvSpPr>
        <p:spPr>
          <a:xfrm>
            <a:off x="6400592" y="2516319"/>
            <a:ext cx="2627784" cy="199137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Xem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video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Tương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tác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với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streamer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Tìm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kiếm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video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Nạp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tiền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Nâng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cấp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tài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khoản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tài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khoản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E5C6EC9A-13DB-8E40-BBCD-51535E13657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28523" y="1207795"/>
            <a:ext cx="1770870" cy="1372691"/>
          </a:xfrm>
          <a:prstGeom prst="bentConnector3">
            <a:avLst>
              <a:gd name="adj1" fmla="val 100295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BF6F2BAC-EC74-6F47-9FA2-E8D2CAA96302}"/>
              </a:ext>
            </a:extLst>
          </p:cNvPr>
          <p:cNvCxnSpPr>
            <a:cxnSpLocks/>
          </p:cNvCxnSpPr>
          <p:nvPr/>
        </p:nvCxnSpPr>
        <p:spPr>
          <a:xfrm>
            <a:off x="6317940" y="1207795"/>
            <a:ext cx="1782452" cy="1286247"/>
          </a:xfrm>
          <a:prstGeom prst="bentConnector3">
            <a:avLst>
              <a:gd name="adj1" fmla="val 99968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8373D2E-BD66-804B-BF46-F1A5FDB88775}"/>
              </a:ext>
            </a:extLst>
          </p:cNvPr>
          <p:cNvCxnSpPr>
            <a:cxnSpLocks/>
          </p:cNvCxnSpPr>
          <p:nvPr/>
        </p:nvCxnSpPr>
        <p:spPr>
          <a:xfrm>
            <a:off x="3347864" y="1059582"/>
            <a:ext cx="2182204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955BE24-F084-AD4F-BEF6-E1A01C33B225}"/>
              </a:ext>
            </a:extLst>
          </p:cNvPr>
          <p:cNvSpPr txBox="1"/>
          <p:nvPr/>
        </p:nvSpPr>
        <p:spPr>
          <a:xfrm>
            <a:off x="3850831" y="671523"/>
            <a:ext cx="1311536" cy="3755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cs typeface="Arial" pitchFamily="34" charset="0"/>
              </a:rPr>
              <a:t>&lt;&lt;extends&gt;&gt;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E65E473-CF70-7E4B-B429-E8FFEDCF27A9}"/>
              </a:ext>
            </a:extLst>
          </p:cNvPr>
          <p:cNvCxnSpPr>
            <a:cxnSpLocks/>
          </p:cNvCxnSpPr>
          <p:nvPr/>
        </p:nvCxnSpPr>
        <p:spPr>
          <a:xfrm>
            <a:off x="3509283" y="1202942"/>
            <a:ext cx="581876" cy="20971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332F1ED-83A9-4C44-9087-5CA33FD816C6}"/>
              </a:ext>
            </a:extLst>
          </p:cNvPr>
          <p:cNvCxnSpPr>
            <a:cxnSpLocks/>
          </p:cNvCxnSpPr>
          <p:nvPr/>
        </p:nvCxnSpPr>
        <p:spPr>
          <a:xfrm flipH="1" flipV="1">
            <a:off x="3461781" y="1338037"/>
            <a:ext cx="552615" cy="20884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B7FA4B0-9F63-6E4C-8855-DC7AF9367581}"/>
              </a:ext>
            </a:extLst>
          </p:cNvPr>
          <p:cNvCxnSpPr/>
          <p:nvPr/>
        </p:nvCxnSpPr>
        <p:spPr>
          <a:xfrm>
            <a:off x="4499992" y="2149864"/>
            <a:ext cx="0" cy="7670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683FF07-1A6C-8640-9CF6-99A9631A3AB3}"/>
              </a:ext>
            </a:extLst>
          </p:cNvPr>
          <p:cNvCxnSpPr>
            <a:cxnSpLocks/>
          </p:cNvCxnSpPr>
          <p:nvPr/>
        </p:nvCxnSpPr>
        <p:spPr>
          <a:xfrm flipV="1">
            <a:off x="4876784" y="1300327"/>
            <a:ext cx="533806" cy="9406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1B3469-59EF-D847-BA47-0B8059734FBF}"/>
              </a:ext>
            </a:extLst>
          </p:cNvPr>
          <p:cNvCxnSpPr>
            <a:cxnSpLocks/>
          </p:cNvCxnSpPr>
          <p:nvPr/>
        </p:nvCxnSpPr>
        <p:spPr>
          <a:xfrm flipH="1">
            <a:off x="4876784" y="1442459"/>
            <a:ext cx="533806" cy="8789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78B0763-E8E3-DF48-B255-1E5408A62F99}"/>
              </a:ext>
            </a:extLst>
          </p:cNvPr>
          <p:cNvSpPr txBox="1"/>
          <p:nvPr/>
        </p:nvSpPr>
        <p:spPr>
          <a:xfrm>
            <a:off x="4337846" y="2968925"/>
            <a:ext cx="530956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9161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9" grpId="0"/>
      <p:bldP spid="20" grpId="0" animBg="1"/>
      <p:bldP spid="20" grpId="1" animBg="1"/>
      <p:bldP spid="21" grpId="0"/>
      <p:bldP spid="21" grpId="1"/>
      <p:bldP spid="23" grpId="0" animBg="1"/>
      <p:bldP spid="24" grpId="0" animBg="1"/>
      <p:bldP spid="51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>
            <a:extLst>
              <a:ext uri="{FF2B5EF4-FFF2-40B4-BE49-F238E27FC236}">
                <a16:creationId xmlns:a16="http://schemas.microsoft.com/office/drawing/2014/main" id="{24C4CB96-6419-9742-A404-9140A7CDC5E6}"/>
              </a:ext>
            </a:extLst>
          </p:cNvPr>
          <p:cNvSpPr txBox="1">
            <a:spLocks/>
          </p:cNvSpPr>
          <p:nvPr/>
        </p:nvSpPr>
        <p:spPr>
          <a:xfrm>
            <a:off x="3507052" y="-40992"/>
            <a:ext cx="4881372" cy="616972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2400" dirty="0" err="1">
                <a:solidFill>
                  <a:schemeClr val="accent5"/>
                </a:solidFill>
              </a:rPr>
              <a:t>Giới</a:t>
            </a:r>
            <a:r>
              <a:rPr lang="en-US" altLang="ko-KR" sz="2400" dirty="0">
                <a:solidFill>
                  <a:schemeClr val="accent5"/>
                </a:solidFill>
              </a:rPr>
              <a:t> </a:t>
            </a:r>
            <a:r>
              <a:rPr lang="en-US" altLang="ko-KR" sz="2400" dirty="0" err="1">
                <a:solidFill>
                  <a:schemeClr val="accent5"/>
                </a:solidFill>
              </a:rPr>
              <a:t>Thiệu</a:t>
            </a:r>
            <a:r>
              <a:rPr lang="en-US" altLang="ko-KR" sz="2400" dirty="0">
                <a:solidFill>
                  <a:schemeClr val="accent5"/>
                </a:solidFill>
              </a:rPr>
              <a:t> </a:t>
            </a:r>
            <a:r>
              <a:rPr lang="en-US" altLang="ko-KR" sz="2400" dirty="0" err="1">
                <a:solidFill>
                  <a:schemeClr val="accent5"/>
                </a:solidFill>
              </a:rPr>
              <a:t>Về</a:t>
            </a:r>
            <a:r>
              <a:rPr lang="en-US" altLang="ko-KR" sz="2400" dirty="0">
                <a:solidFill>
                  <a:schemeClr val="accent5"/>
                </a:solidFill>
              </a:rPr>
              <a:t> Socket</a:t>
            </a:r>
            <a:endParaRPr lang="ko-KR" altLang="en-US" sz="2400" dirty="0">
              <a:solidFill>
                <a:schemeClr val="accent5"/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530139D-102D-974C-B557-D2491C360942}"/>
              </a:ext>
            </a:extLst>
          </p:cNvPr>
          <p:cNvCxnSpPr>
            <a:cxnSpLocks/>
          </p:cNvCxnSpPr>
          <p:nvPr/>
        </p:nvCxnSpPr>
        <p:spPr>
          <a:xfrm>
            <a:off x="0" y="267494"/>
            <a:ext cx="413995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18DCDF9-B0F8-AC40-B4C8-653645881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75" y="768930"/>
            <a:ext cx="935793" cy="115979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765AE4-17E4-C549-B892-9D19C88E4598}"/>
              </a:ext>
            </a:extLst>
          </p:cNvPr>
          <p:cNvCxnSpPr/>
          <p:nvPr/>
        </p:nvCxnSpPr>
        <p:spPr>
          <a:xfrm>
            <a:off x="2994703" y="1148151"/>
            <a:ext cx="295303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FC38B2-8AF9-8A4B-A9CE-34324E0A3633}"/>
              </a:ext>
            </a:extLst>
          </p:cNvPr>
          <p:cNvCxnSpPr>
            <a:cxnSpLocks/>
          </p:cNvCxnSpPr>
          <p:nvPr/>
        </p:nvCxnSpPr>
        <p:spPr>
          <a:xfrm flipH="1">
            <a:off x="2994704" y="1563638"/>
            <a:ext cx="295303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56979AF-8886-D449-A946-AFB75C239770}"/>
              </a:ext>
            </a:extLst>
          </p:cNvPr>
          <p:cNvSpPr txBox="1"/>
          <p:nvPr/>
        </p:nvSpPr>
        <p:spPr>
          <a:xfrm>
            <a:off x="3949067" y="640703"/>
            <a:ext cx="1306499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request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1C8B353-C26E-874C-9270-D2ACC0F51E04}"/>
              </a:ext>
            </a:extLst>
          </p:cNvPr>
          <p:cNvSpPr txBox="1"/>
          <p:nvPr/>
        </p:nvSpPr>
        <p:spPr>
          <a:xfrm>
            <a:off x="3884285" y="1570693"/>
            <a:ext cx="1231900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response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DA8E2B7-A6BE-4943-95AF-7E655B874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24" y="392238"/>
            <a:ext cx="496931" cy="4969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A6FA0A5-9608-504A-A38F-89E621DDE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912" y="495022"/>
            <a:ext cx="576064" cy="653129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B8783F6-81FF-F94C-8D42-D1569CBCD212}"/>
              </a:ext>
            </a:extLst>
          </p:cNvPr>
          <p:cNvCxnSpPr>
            <a:cxnSpLocks/>
          </p:cNvCxnSpPr>
          <p:nvPr/>
        </p:nvCxnSpPr>
        <p:spPr>
          <a:xfrm>
            <a:off x="7797068" y="267494"/>
            <a:ext cx="134693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E382481-9935-904A-9496-2872E565BB70}"/>
              </a:ext>
            </a:extLst>
          </p:cNvPr>
          <p:cNvSpPr txBox="1"/>
          <p:nvPr/>
        </p:nvSpPr>
        <p:spPr>
          <a:xfrm>
            <a:off x="1319136" y="2489912"/>
            <a:ext cx="6362198" cy="1668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Socket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một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điểm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cuối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(end-point)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của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liên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kết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giao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tiếp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chiều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Tạo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ra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một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cổng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giao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tiếp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thông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qua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giao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thức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TCP/IP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Ràng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buộc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với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một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cổng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port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thể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Thời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thực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Giao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tiếp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hướng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kiện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F0FFD4-E9D8-AE4C-A073-818A341A6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459" y="640704"/>
            <a:ext cx="1231900" cy="1358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68D147-C1CF-8144-BD29-FB22FD3B44BF}"/>
              </a:ext>
            </a:extLst>
          </p:cNvPr>
          <p:cNvSpPr txBox="1"/>
          <p:nvPr/>
        </p:nvSpPr>
        <p:spPr>
          <a:xfrm>
            <a:off x="1435116" y="1860296"/>
            <a:ext cx="530956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06892F-9F19-1C42-82D4-E35F64B810D1}"/>
              </a:ext>
            </a:extLst>
          </p:cNvPr>
          <p:cNvSpPr txBox="1"/>
          <p:nvPr/>
        </p:nvSpPr>
        <p:spPr>
          <a:xfrm>
            <a:off x="7299876" y="1873208"/>
            <a:ext cx="530956" cy="496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7096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0" grpId="0"/>
      <p:bldP spid="62" grpId="0"/>
      <p:bldP spid="15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114338"/>
            <a:ext cx="9144000" cy="23042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67744" y="2265660"/>
            <a:ext cx="4608512" cy="826255"/>
            <a:chOff x="2253890" y="2008261"/>
            <a:chExt cx="4608512" cy="826255"/>
          </a:xfrm>
        </p:grpSpPr>
        <p:sp>
          <p:nvSpPr>
            <p:cNvPr id="8" name="Text Placeholder 3"/>
            <p:cNvSpPr txBox="1">
              <a:spLocks/>
            </p:cNvSpPr>
            <p:nvPr/>
          </p:nvSpPr>
          <p:spPr>
            <a:xfrm>
              <a:off x="2253890" y="2557829"/>
              <a:ext cx="4608512" cy="27668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THIẾT KẾ 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itle 4"/>
            <p:cNvSpPr txBox="1">
              <a:spLocks/>
            </p:cNvSpPr>
            <p:nvPr/>
          </p:nvSpPr>
          <p:spPr>
            <a:xfrm>
              <a:off x="2253890" y="2008261"/>
              <a:ext cx="4608512" cy="542078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36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04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1" name="Freeform 10"/>
          <p:cNvSpPr/>
          <p:nvPr/>
        </p:nvSpPr>
        <p:spPr>
          <a:xfrm>
            <a:off x="4230213" y="1398899"/>
            <a:ext cx="683574" cy="730559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751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5"/>
                </a:solidFill>
              </a:rPr>
              <a:t>Nội</a:t>
            </a:r>
            <a:r>
              <a:rPr lang="en-US" altLang="ko-KR" dirty="0">
                <a:solidFill>
                  <a:schemeClr val="accent5"/>
                </a:solidFill>
              </a:rPr>
              <a:t> Dung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215617" y="878537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108" name="Pentagon 107"/>
          <p:cNvSpPr/>
          <p:nvPr/>
        </p:nvSpPr>
        <p:spPr>
          <a:xfrm>
            <a:off x="2079428" y="1907374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9" name="Rectangle 2"/>
          <p:cNvSpPr/>
          <p:nvPr/>
        </p:nvSpPr>
        <p:spPr>
          <a:xfrm>
            <a:off x="2974842" y="1907374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161101" y="1986370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</a:p>
        </p:txBody>
      </p:sp>
      <p:sp>
        <p:nvSpPr>
          <p:cNvPr id="112" name="TextBox 10"/>
          <p:cNvSpPr txBox="1"/>
          <p:nvPr/>
        </p:nvSpPr>
        <p:spPr bwMode="auto">
          <a:xfrm>
            <a:off x="3424815" y="2063313"/>
            <a:ext cx="4845318" cy="27699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b="1" dirty="0">
                <a:cs typeface="Arial" pitchFamily="34" charset="0"/>
              </a:rPr>
              <a:t>GIỚI THIỆU ĐỀ TÀI</a:t>
            </a:r>
          </a:p>
        </p:txBody>
      </p:sp>
      <p:sp>
        <p:nvSpPr>
          <p:cNvPr id="115" name="Pentagon 114"/>
          <p:cNvSpPr/>
          <p:nvPr/>
        </p:nvSpPr>
        <p:spPr>
          <a:xfrm>
            <a:off x="2079428" y="2605250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6" name="Rectangle 2"/>
          <p:cNvSpPr/>
          <p:nvPr/>
        </p:nvSpPr>
        <p:spPr>
          <a:xfrm>
            <a:off x="2974842" y="2605250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2161101" y="2684246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</a:p>
        </p:txBody>
      </p:sp>
      <p:sp>
        <p:nvSpPr>
          <p:cNvPr id="119" name="TextBox 10"/>
          <p:cNvSpPr txBox="1"/>
          <p:nvPr/>
        </p:nvSpPr>
        <p:spPr bwMode="auto">
          <a:xfrm>
            <a:off x="3424815" y="2761189"/>
            <a:ext cx="4845318" cy="27699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b="1" dirty="0">
                <a:cs typeface="Arial" pitchFamily="34" charset="0"/>
              </a:rPr>
              <a:t>KHẢO SÁT &amp; PHÂN TÍCH</a:t>
            </a:r>
          </a:p>
        </p:txBody>
      </p:sp>
      <p:sp>
        <p:nvSpPr>
          <p:cNvPr id="122" name="Pentagon 121"/>
          <p:cNvSpPr/>
          <p:nvPr/>
        </p:nvSpPr>
        <p:spPr>
          <a:xfrm>
            <a:off x="2079428" y="3303126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3" name="Rectangle 2"/>
          <p:cNvSpPr/>
          <p:nvPr/>
        </p:nvSpPr>
        <p:spPr>
          <a:xfrm>
            <a:off x="2974842" y="3303126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4" name="TextBox 123"/>
          <p:cNvSpPr txBox="1"/>
          <p:nvPr/>
        </p:nvSpPr>
        <p:spPr>
          <a:xfrm>
            <a:off x="2161101" y="3382122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04</a:t>
            </a:r>
          </a:p>
        </p:txBody>
      </p:sp>
      <p:sp>
        <p:nvSpPr>
          <p:cNvPr id="126" name="TextBox 10"/>
          <p:cNvSpPr txBox="1"/>
          <p:nvPr/>
        </p:nvSpPr>
        <p:spPr bwMode="auto">
          <a:xfrm>
            <a:off x="3424815" y="3459065"/>
            <a:ext cx="4845318" cy="27699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b="1" dirty="0">
                <a:cs typeface="Arial" pitchFamily="34" charset="0"/>
              </a:rPr>
              <a:t>THIẾT KẾ</a:t>
            </a:r>
          </a:p>
        </p:txBody>
      </p:sp>
      <p:sp>
        <p:nvSpPr>
          <p:cNvPr id="129" name="Pentagon 128"/>
          <p:cNvSpPr/>
          <p:nvPr/>
        </p:nvSpPr>
        <p:spPr>
          <a:xfrm>
            <a:off x="2079428" y="4001000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0" name="Rectangle 2"/>
          <p:cNvSpPr/>
          <p:nvPr/>
        </p:nvSpPr>
        <p:spPr>
          <a:xfrm>
            <a:off x="2974842" y="4001000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2161101" y="4079996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05</a:t>
            </a:r>
          </a:p>
        </p:txBody>
      </p:sp>
      <p:sp>
        <p:nvSpPr>
          <p:cNvPr id="133" name="TextBox 10"/>
          <p:cNvSpPr txBox="1"/>
          <p:nvPr/>
        </p:nvSpPr>
        <p:spPr bwMode="auto">
          <a:xfrm>
            <a:off x="3477147" y="4156939"/>
            <a:ext cx="4845318" cy="27699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b="1" dirty="0">
                <a:cs typeface="Arial" pitchFamily="34" charset="0"/>
              </a:rPr>
              <a:t>THỰC HIỆN</a:t>
            </a:r>
          </a:p>
        </p:txBody>
      </p:sp>
      <p:sp>
        <p:nvSpPr>
          <p:cNvPr id="33" name="Pentagon 32">
            <a:extLst>
              <a:ext uri="{FF2B5EF4-FFF2-40B4-BE49-F238E27FC236}">
                <a16:creationId xmlns:a16="http://schemas.microsoft.com/office/drawing/2014/main" id="{864D6727-6C38-6A41-B945-EE505E898F98}"/>
              </a:ext>
            </a:extLst>
          </p:cNvPr>
          <p:cNvSpPr/>
          <p:nvPr/>
        </p:nvSpPr>
        <p:spPr>
          <a:xfrm>
            <a:off x="2079428" y="1209498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Rectangle 2">
            <a:extLst>
              <a:ext uri="{FF2B5EF4-FFF2-40B4-BE49-F238E27FC236}">
                <a16:creationId xmlns:a16="http://schemas.microsoft.com/office/drawing/2014/main" id="{9751E693-73F7-9149-939F-FA0979E0BFCF}"/>
              </a:ext>
            </a:extLst>
          </p:cNvPr>
          <p:cNvSpPr/>
          <p:nvPr/>
        </p:nvSpPr>
        <p:spPr>
          <a:xfrm>
            <a:off x="2961406" y="1209498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1A8ED0-082F-F344-9764-8DED8ADD2178}"/>
              </a:ext>
            </a:extLst>
          </p:cNvPr>
          <p:cNvSpPr txBox="1"/>
          <p:nvPr/>
        </p:nvSpPr>
        <p:spPr>
          <a:xfrm>
            <a:off x="2161100" y="1279102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36" name="TextBox 10">
            <a:extLst>
              <a:ext uri="{FF2B5EF4-FFF2-40B4-BE49-F238E27FC236}">
                <a16:creationId xmlns:a16="http://schemas.microsoft.com/office/drawing/2014/main" id="{DB2F3699-6F28-D041-A923-E20695E47CD5}"/>
              </a:ext>
            </a:extLst>
          </p:cNvPr>
          <p:cNvSpPr txBox="1"/>
          <p:nvPr/>
        </p:nvSpPr>
        <p:spPr bwMode="auto">
          <a:xfrm>
            <a:off x="3424815" y="1356045"/>
            <a:ext cx="4845318" cy="27699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b="1" dirty="0">
                <a:cs typeface="Arial" pitchFamily="34" charset="0"/>
              </a:rPr>
              <a:t>GIỚI THIỆU THÀNH VIÊN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BE314A2-7E28-6F4E-A620-F0CAB3BE7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737" y="141550"/>
            <a:ext cx="1439827" cy="70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2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661BE5-9349-094E-9FB0-A97BAA670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-40992"/>
            <a:ext cx="2736304" cy="616972"/>
          </a:xfrm>
        </p:spPr>
        <p:txBody>
          <a:bodyPr/>
          <a:lstStyle/>
          <a:p>
            <a:r>
              <a:rPr lang="en-US" altLang="ko-KR" sz="2400" dirty="0" err="1">
                <a:solidFill>
                  <a:schemeClr val="accent5"/>
                </a:solidFill>
              </a:rPr>
              <a:t>Sơ</a:t>
            </a:r>
            <a:r>
              <a:rPr lang="en-US" altLang="ko-KR" sz="2400" dirty="0">
                <a:solidFill>
                  <a:schemeClr val="accent5"/>
                </a:solidFill>
              </a:rPr>
              <a:t> </a:t>
            </a:r>
            <a:r>
              <a:rPr lang="en-US" altLang="ko-KR" sz="2400" dirty="0" err="1">
                <a:solidFill>
                  <a:schemeClr val="accent5"/>
                </a:solidFill>
              </a:rPr>
              <a:t>Đồ</a:t>
            </a:r>
            <a:r>
              <a:rPr lang="en-US" altLang="ko-KR" sz="2400" dirty="0">
                <a:solidFill>
                  <a:schemeClr val="accent5"/>
                </a:solidFill>
              </a:rPr>
              <a:t> </a:t>
            </a:r>
            <a:r>
              <a:rPr lang="en-US" altLang="ko-KR" sz="2400" dirty="0" err="1">
                <a:solidFill>
                  <a:schemeClr val="accent5"/>
                </a:solidFill>
              </a:rPr>
              <a:t>Tổng</a:t>
            </a:r>
            <a:r>
              <a:rPr lang="en-US" altLang="ko-KR" sz="2400" dirty="0">
                <a:solidFill>
                  <a:schemeClr val="accent5"/>
                </a:solidFill>
              </a:rPr>
              <a:t> Quan</a:t>
            </a:r>
            <a:endParaRPr lang="ko-KR" altLang="en-US" sz="2400" dirty="0">
              <a:solidFill>
                <a:schemeClr val="accent5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1661F7-B9B9-5145-A786-A1CB7FD0D2FD}"/>
              </a:ext>
            </a:extLst>
          </p:cNvPr>
          <p:cNvCxnSpPr>
            <a:cxnSpLocks/>
          </p:cNvCxnSpPr>
          <p:nvPr/>
        </p:nvCxnSpPr>
        <p:spPr>
          <a:xfrm flipV="1">
            <a:off x="0" y="267496"/>
            <a:ext cx="611560" cy="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76D7F-8FFB-0346-8E1D-4B9FA19B8EF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491880" y="267494"/>
            <a:ext cx="565212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B256036-82A8-9E4A-A5B2-6BB05C96B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951573"/>
            <a:ext cx="7128792" cy="324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3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661BE5-9349-094E-9FB0-A97BAA670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064" y="-40992"/>
            <a:ext cx="3240360" cy="616972"/>
          </a:xfrm>
        </p:spPr>
        <p:txBody>
          <a:bodyPr/>
          <a:lstStyle/>
          <a:p>
            <a:r>
              <a:rPr lang="en-US" altLang="ko-KR" sz="2400" dirty="0">
                <a:solidFill>
                  <a:schemeClr val="accent5"/>
                </a:solidFill>
              </a:rPr>
              <a:t>Use Case Viewer</a:t>
            </a:r>
            <a:endParaRPr lang="ko-KR" altLang="en-US" sz="2400" dirty="0">
              <a:solidFill>
                <a:schemeClr val="accent5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1661F7-B9B9-5145-A786-A1CB7FD0D2FD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0" y="267494"/>
            <a:ext cx="514806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76D7F-8FFB-0346-8E1D-4B9FA19B8EF1}"/>
              </a:ext>
            </a:extLst>
          </p:cNvPr>
          <p:cNvCxnSpPr>
            <a:cxnSpLocks/>
          </p:cNvCxnSpPr>
          <p:nvPr/>
        </p:nvCxnSpPr>
        <p:spPr>
          <a:xfrm>
            <a:off x="8216997" y="267494"/>
            <a:ext cx="92700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DE88523-E64D-7345-B371-AF0226263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39" y="598983"/>
            <a:ext cx="6115721" cy="441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33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661BE5-9349-094E-9FB0-A97BAA670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-40992"/>
            <a:ext cx="3240360" cy="616972"/>
          </a:xfrm>
        </p:spPr>
        <p:txBody>
          <a:bodyPr/>
          <a:lstStyle/>
          <a:p>
            <a:r>
              <a:rPr lang="en-US" altLang="ko-KR" sz="2400" dirty="0">
                <a:solidFill>
                  <a:schemeClr val="accent5"/>
                </a:solidFill>
              </a:rPr>
              <a:t>Use Case Streamer</a:t>
            </a:r>
            <a:endParaRPr lang="ko-KR" altLang="en-US" sz="2400" dirty="0">
              <a:solidFill>
                <a:schemeClr val="accent5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1661F7-B9B9-5145-A786-A1CB7FD0D2FD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0" y="267494"/>
            <a:ext cx="755576" cy="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76D7F-8FFB-0346-8E1D-4B9FA19B8EF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995936" y="267494"/>
            <a:ext cx="514806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0B31568-9137-1F4F-9171-1F1BDC1E7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483519"/>
            <a:ext cx="5148064" cy="45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24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5"/>
                </a:solidFill>
              </a:rPr>
              <a:t>Site Map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C96DDC-E8C3-E941-9485-4C2418FCD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69"/>
            <a:ext cx="9144000" cy="512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4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661BE5-9349-094E-9FB0-A97BAA670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016" y="-40992"/>
            <a:ext cx="3672408" cy="616972"/>
          </a:xfrm>
        </p:spPr>
        <p:txBody>
          <a:bodyPr/>
          <a:lstStyle/>
          <a:p>
            <a:r>
              <a:rPr lang="en-US" altLang="ko-KR" sz="2400" dirty="0" err="1">
                <a:solidFill>
                  <a:schemeClr val="accent5"/>
                </a:solidFill>
              </a:rPr>
              <a:t>Sơ</a:t>
            </a:r>
            <a:r>
              <a:rPr lang="en-US" altLang="ko-KR" sz="2400" dirty="0">
                <a:solidFill>
                  <a:schemeClr val="accent5"/>
                </a:solidFill>
              </a:rPr>
              <a:t> </a:t>
            </a:r>
            <a:r>
              <a:rPr lang="en-US" altLang="ko-KR" sz="2400" dirty="0" err="1">
                <a:solidFill>
                  <a:schemeClr val="accent5"/>
                </a:solidFill>
              </a:rPr>
              <a:t>Đồ</a:t>
            </a:r>
            <a:r>
              <a:rPr lang="en-US" altLang="ko-KR" sz="2400" dirty="0">
                <a:solidFill>
                  <a:schemeClr val="accent5"/>
                </a:solidFill>
              </a:rPr>
              <a:t> </a:t>
            </a:r>
            <a:r>
              <a:rPr lang="en-US" altLang="ko-KR" sz="2400" dirty="0" err="1">
                <a:solidFill>
                  <a:schemeClr val="accent5"/>
                </a:solidFill>
              </a:rPr>
              <a:t>Thực</a:t>
            </a:r>
            <a:r>
              <a:rPr lang="en-US" altLang="ko-KR" sz="2400" dirty="0">
                <a:solidFill>
                  <a:schemeClr val="accent5"/>
                </a:solidFill>
              </a:rPr>
              <a:t> </a:t>
            </a:r>
            <a:r>
              <a:rPr lang="en-US" altLang="ko-KR" sz="2400" dirty="0" err="1">
                <a:solidFill>
                  <a:schemeClr val="accent5"/>
                </a:solidFill>
              </a:rPr>
              <a:t>Thể</a:t>
            </a:r>
            <a:r>
              <a:rPr lang="en-US" altLang="ko-KR" sz="2400" dirty="0">
                <a:solidFill>
                  <a:schemeClr val="accent5"/>
                </a:solidFill>
              </a:rPr>
              <a:t> (ERD)</a:t>
            </a:r>
            <a:endParaRPr lang="ko-KR" altLang="en-US" sz="2400" dirty="0">
              <a:solidFill>
                <a:schemeClr val="accent5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1661F7-B9B9-5145-A786-A1CB7FD0D2FD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0" y="267494"/>
            <a:ext cx="471601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76D7F-8FFB-0346-8E1D-4B9FA19B8EF1}"/>
              </a:ext>
            </a:extLst>
          </p:cNvPr>
          <p:cNvCxnSpPr>
            <a:cxnSpLocks/>
          </p:cNvCxnSpPr>
          <p:nvPr/>
        </p:nvCxnSpPr>
        <p:spPr>
          <a:xfrm>
            <a:off x="8216997" y="267494"/>
            <a:ext cx="92700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628FFC4-18FB-5C40-A54A-C430417C5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85" y="565314"/>
            <a:ext cx="7308812" cy="45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72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661BE5-9349-094E-9FB0-A97BAA670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3968" y="-40992"/>
            <a:ext cx="4104456" cy="616972"/>
          </a:xfrm>
        </p:spPr>
        <p:txBody>
          <a:bodyPr/>
          <a:lstStyle/>
          <a:p>
            <a:r>
              <a:rPr lang="en-US" altLang="ko-KR" sz="2400" dirty="0">
                <a:solidFill>
                  <a:schemeClr val="accent5"/>
                </a:solidFill>
              </a:rPr>
              <a:t>Chi </a:t>
            </a:r>
            <a:r>
              <a:rPr lang="en-US" altLang="ko-KR" sz="2400" dirty="0" err="1">
                <a:solidFill>
                  <a:schemeClr val="accent5"/>
                </a:solidFill>
              </a:rPr>
              <a:t>Tiết</a:t>
            </a:r>
            <a:r>
              <a:rPr lang="en-US" altLang="ko-KR" sz="2400" dirty="0">
                <a:solidFill>
                  <a:schemeClr val="accent5"/>
                </a:solidFill>
              </a:rPr>
              <a:t> </a:t>
            </a:r>
            <a:r>
              <a:rPr lang="en-US" altLang="ko-KR" sz="2400" dirty="0" err="1">
                <a:solidFill>
                  <a:schemeClr val="accent5"/>
                </a:solidFill>
              </a:rPr>
              <a:t>Sơ</a:t>
            </a:r>
            <a:r>
              <a:rPr lang="en-US" altLang="ko-KR" sz="2400" dirty="0">
                <a:solidFill>
                  <a:schemeClr val="accent5"/>
                </a:solidFill>
              </a:rPr>
              <a:t> </a:t>
            </a:r>
            <a:r>
              <a:rPr lang="en-US" altLang="ko-KR" sz="2400" dirty="0" err="1">
                <a:solidFill>
                  <a:schemeClr val="accent5"/>
                </a:solidFill>
              </a:rPr>
              <a:t>Đồ</a:t>
            </a:r>
            <a:r>
              <a:rPr lang="en-US" altLang="ko-KR" sz="2400" dirty="0">
                <a:solidFill>
                  <a:schemeClr val="accent5"/>
                </a:solidFill>
              </a:rPr>
              <a:t> </a:t>
            </a:r>
            <a:r>
              <a:rPr lang="en-US" altLang="ko-KR" sz="2400" dirty="0" err="1">
                <a:solidFill>
                  <a:schemeClr val="accent5"/>
                </a:solidFill>
              </a:rPr>
              <a:t>Thực</a:t>
            </a:r>
            <a:r>
              <a:rPr lang="en-US" altLang="ko-KR" sz="2400" dirty="0">
                <a:solidFill>
                  <a:schemeClr val="accent5"/>
                </a:solidFill>
              </a:rPr>
              <a:t> </a:t>
            </a:r>
            <a:r>
              <a:rPr lang="en-US" altLang="ko-KR" sz="2400" dirty="0" err="1">
                <a:solidFill>
                  <a:schemeClr val="accent5"/>
                </a:solidFill>
              </a:rPr>
              <a:t>Thể</a:t>
            </a:r>
            <a:endParaRPr lang="ko-KR" altLang="en-US" sz="2400" dirty="0">
              <a:solidFill>
                <a:schemeClr val="accent5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1661F7-B9B9-5145-A786-A1CB7FD0D2FD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0" y="267494"/>
            <a:ext cx="4283968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76D7F-8FFB-0346-8E1D-4B9FA19B8EF1}"/>
              </a:ext>
            </a:extLst>
          </p:cNvPr>
          <p:cNvCxnSpPr>
            <a:cxnSpLocks/>
          </p:cNvCxnSpPr>
          <p:nvPr/>
        </p:nvCxnSpPr>
        <p:spPr>
          <a:xfrm>
            <a:off x="8216997" y="267494"/>
            <a:ext cx="92700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FF1BB3B-D0F7-8E4D-B5C4-A24313D7E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33" y="483518"/>
            <a:ext cx="6119133" cy="451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8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114338"/>
            <a:ext cx="9144000" cy="230425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67744" y="2265660"/>
            <a:ext cx="4608512" cy="826255"/>
            <a:chOff x="2253890" y="2008261"/>
            <a:chExt cx="4608512" cy="826255"/>
          </a:xfrm>
        </p:grpSpPr>
        <p:sp>
          <p:nvSpPr>
            <p:cNvPr id="8" name="Text Placeholder 3"/>
            <p:cNvSpPr txBox="1">
              <a:spLocks/>
            </p:cNvSpPr>
            <p:nvPr/>
          </p:nvSpPr>
          <p:spPr>
            <a:xfrm>
              <a:off x="2253890" y="2557829"/>
              <a:ext cx="4608512" cy="27668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TRIỂN KHAI THỰC HIỆN 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itle 4"/>
            <p:cNvSpPr txBox="1">
              <a:spLocks/>
            </p:cNvSpPr>
            <p:nvPr/>
          </p:nvSpPr>
          <p:spPr>
            <a:xfrm>
              <a:off x="2253890" y="2008261"/>
              <a:ext cx="4608512" cy="542078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36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05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1" name="Freeform 10"/>
          <p:cNvSpPr/>
          <p:nvPr/>
        </p:nvSpPr>
        <p:spPr>
          <a:xfrm>
            <a:off x="4230213" y="1398899"/>
            <a:ext cx="683574" cy="730559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075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661BE5-9349-094E-9FB0-A97BAA670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052" y="-40992"/>
            <a:ext cx="4881372" cy="616972"/>
          </a:xfrm>
        </p:spPr>
        <p:txBody>
          <a:bodyPr/>
          <a:lstStyle/>
          <a:p>
            <a:r>
              <a:rPr lang="en-US" altLang="ko-KR" sz="2400" dirty="0" err="1">
                <a:solidFill>
                  <a:schemeClr val="accent5"/>
                </a:solidFill>
              </a:rPr>
              <a:t>Mô</a:t>
            </a:r>
            <a:r>
              <a:rPr lang="en-US" altLang="ko-KR" sz="2400" dirty="0">
                <a:solidFill>
                  <a:schemeClr val="accent5"/>
                </a:solidFill>
              </a:rPr>
              <a:t> </a:t>
            </a:r>
            <a:r>
              <a:rPr lang="en-US" altLang="ko-KR" sz="2400" dirty="0" err="1">
                <a:solidFill>
                  <a:schemeClr val="accent5"/>
                </a:solidFill>
              </a:rPr>
              <a:t>Hình</a:t>
            </a:r>
            <a:r>
              <a:rPr lang="en-US" altLang="ko-KR" sz="2400" dirty="0">
                <a:solidFill>
                  <a:schemeClr val="accent5"/>
                </a:solidFill>
              </a:rPr>
              <a:t> </a:t>
            </a:r>
            <a:r>
              <a:rPr lang="en-US" altLang="ko-KR" sz="2400" dirty="0" err="1">
                <a:solidFill>
                  <a:schemeClr val="accent5"/>
                </a:solidFill>
              </a:rPr>
              <a:t>Triển</a:t>
            </a:r>
            <a:r>
              <a:rPr lang="en-US" altLang="ko-KR" sz="2400" dirty="0">
                <a:solidFill>
                  <a:schemeClr val="accent5"/>
                </a:solidFill>
              </a:rPr>
              <a:t> </a:t>
            </a:r>
            <a:r>
              <a:rPr lang="en-US" altLang="ko-KR" sz="2400" dirty="0" err="1">
                <a:solidFill>
                  <a:schemeClr val="accent5"/>
                </a:solidFill>
              </a:rPr>
              <a:t>Khai</a:t>
            </a:r>
            <a:r>
              <a:rPr lang="en-US" altLang="ko-KR" sz="2400" dirty="0">
                <a:solidFill>
                  <a:schemeClr val="accent5"/>
                </a:solidFill>
              </a:rPr>
              <a:t> </a:t>
            </a:r>
            <a:r>
              <a:rPr lang="en-US" altLang="ko-KR" sz="2400" dirty="0" err="1">
                <a:solidFill>
                  <a:schemeClr val="accent5"/>
                </a:solidFill>
              </a:rPr>
              <a:t>Công</a:t>
            </a:r>
            <a:r>
              <a:rPr lang="en-US" altLang="ko-KR" sz="2400" dirty="0">
                <a:solidFill>
                  <a:schemeClr val="accent5"/>
                </a:solidFill>
              </a:rPr>
              <a:t> </a:t>
            </a:r>
            <a:r>
              <a:rPr lang="en-US" altLang="ko-KR" sz="2400" dirty="0" err="1">
                <a:solidFill>
                  <a:schemeClr val="accent5"/>
                </a:solidFill>
              </a:rPr>
              <a:t>Nghệ</a:t>
            </a:r>
            <a:endParaRPr lang="ko-KR" altLang="en-US" sz="2400" dirty="0">
              <a:solidFill>
                <a:schemeClr val="accent5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1661F7-B9B9-5145-A786-A1CB7FD0D2FD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0" y="267494"/>
            <a:ext cx="350705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76D7F-8FFB-0346-8E1D-4B9FA19B8EF1}"/>
              </a:ext>
            </a:extLst>
          </p:cNvPr>
          <p:cNvCxnSpPr>
            <a:cxnSpLocks/>
          </p:cNvCxnSpPr>
          <p:nvPr/>
        </p:nvCxnSpPr>
        <p:spPr>
          <a:xfrm>
            <a:off x="8216997" y="267494"/>
            <a:ext cx="92700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F8C80B4-114C-6041-BAF1-354F33F14035}"/>
              </a:ext>
            </a:extLst>
          </p:cNvPr>
          <p:cNvSpPr/>
          <p:nvPr/>
        </p:nvSpPr>
        <p:spPr>
          <a:xfrm>
            <a:off x="133342" y="879717"/>
            <a:ext cx="2304256" cy="32001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801DFF2-9B6B-C04F-B2D1-2EDB8BF3E62E}"/>
              </a:ext>
            </a:extLst>
          </p:cNvPr>
          <p:cNvSpPr/>
          <p:nvPr/>
        </p:nvSpPr>
        <p:spPr>
          <a:xfrm>
            <a:off x="745410" y="1571919"/>
            <a:ext cx="1080120" cy="6480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ReactJS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D5F44FC-3A59-B94B-98E7-154CE9FAD4DB}"/>
              </a:ext>
            </a:extLst>
          </p:cNvPr>
          <p:cNvSpPr/>
          <p:nvPr/>
        </p:nvSpPr>
        <p:spPr>
          <a:xfrm>
            <a:off x="406314" y="2445345"/>
            <a:ext cx="1656184" cy="56205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Web Browser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23D8470-FA5A-0540-B082-E6A8261F3C8D}"/>
              </a:ext>
            </a:extLst>
          </p:cNvPr>
          <p:cNvSpPr/>
          <p:nvPr/>
        </p:nvSpPr>
        <p:spPr>
          <a:xfrm>
            <a:off x="3442320" y="902539"/>
            <a:ext cx="2304256" cy="32001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250009-0798-6A4D-AEBD-62AFB518E0E7}"/>
              </a:ext>
            </a:extLst>
          </p:cNvPr>
          <p:cNvSpPr/>
          <p:nvPr/>
        </p:nvSpPr>
        <p:spPr>
          <a:xfrm>
            <a:off x="6751298" y="902539"/>
            <a:ext cx="2304256" cy="32001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C957A5B-FF69-D644-92BB-71BC955B0FEE}"/>
              </a:ext>
            </a:extLst>
          </p:cNvPr>
          <p:cNvSpPr/>
          <p:nvPr/>
        </p:nvSpPr>
        <p:spPr>
          <a:xfrm>
            <a:off x="287252" y="3191089"/>
            <a:ext cx="1894308" cy="6480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HTML/CSS/JS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EF00DA3F-ADCA-2B4A-990C-97257F865C6B}"/>
              </a:ext>
            </a:extLst>
          </p:cNvPr>
          <p:cNvSpPr txBox="1">
            <a:spLocks/>
          </p:cNvSpPr>
          <p:nvPr/>
        </p:nvSpPr>
        <p:spPr>
          <a:xfrm>
            <a:off x="479977" y="971947"/>
            <a:ext cx="1408489" cy="494703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</a:rPr>
              <a:t>Client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5708464-0F94-5849-9E02-068CE143321E}"/>
              </a:ext>
            </a:extLst>
          </p:cNvPr>
          <p:cNvSpPr txBox="1">
            <a:spLocks/>
          </p:cNvSpPr>
          <p:nvPr/>
        </p:nvSpPr>
        <p:spPr>
          <a:xfrm>
            <a:off x="3882927" y="935758"/>
            <a:ext cx="1408489" cy="494703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</a:rPr>
              <a:t>Server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2C3272B6-C00E-1749-B8AF-7A6980EF0F67}"/>
              </a:ext>
            </a:extLst>
          </p:cNvPr>
          <p:cNvSpPr txBox="1">
            <a:spLocks/>
          </p:cNvSpPr>
          <p:nvPr/>
        </p:nvSpPr>
        <p:spPr>
          <a:xfrm>
            <a:off x="7199181" y="968038"/>
            <a:ext cx="1408489" cy="494703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2000" dirty="0">
                <a:solidFill>
                  <a:schemeClr val="tx1"/>
                </a:solidFill>
              </a:rPr>
              <a:t>Database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8B5E090-410A-FE42-8FA9-D84CA982E946}"/>
              </a:ext>
            </a:extLst>
          </p:cNvPr>
          <p:cNvSpPr/>
          <p:nvPr/>
        </p:nvSpPr>
        <p:spPr>
          <a:xfrm>
            <a:off x="3986941" y="1572588"/>
            <a:ext cx="1233406" cy="4947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NodeJS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4C8D36A-BD6C-7C41-9E9F-BA94F49C11B7}"/>
              </a:ext>
            </a:extLst>
          </p:cNvPr>
          <p:cNvSpPr/>
          <p:nvPr/>
        </p:nvSpPr>
        <p:spPr>
          <a:xfrm>
            <a:off x="3933707" y="2350551"/>
            <a:ext cx="1408490" cy="4947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ExpressJS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3A8F93C-D3DC-A946-9412-4D5E0DB216C5}"/>
              </a:ext>
            </a:extLst>
          </p:cNvPr>
          <p:cNvSpPr/>
          <p:nvPr/>
        </p:nvSpPr>
        <p:spPr>
          <a:xfrm>
            <a:off x="3507052" y="3007397"/>
            <a:ext cx="2160240" cy="67882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Application Server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E84699-4C48-0344-B977-4F7668C0A06C}"/>
              </a:ext>
            </a:extLst>
          </p:cNvPr>
          <p:cNvSpPr/>
          <p:nvPr/>
        </p:nvSpPr>
        <p:spPr>
          <a:xfrm>
            <a:off x="7286722" y="1886367"/>
            <a:ext cx="1233406" cy="4947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MySQL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CEDAD8B-7916-A04C-85B2-DCBFC572312D}"/>
              </a:ext>
            </a:extLst>
          </p:cNvPr>
          <p:cNvSpPr/>
          <p:nvPr/>
        </p:nvSpPr>
        <p:spPr>
          <a:xfrm>
            <a:off x="6965042" y="2607869"/>
            <a:ext cx="1944216" cy="4947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/>
              <a:t>Database Server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9C34D99-4024-1C46-B9C8-E2D00FF260B6}"/>
              </a:ext>
            </a:extLst>
          </p:cNvPr>
          <p:cNvCxnSpPr>
            <a:cxnSpLocks/>
          </p:cNvCxnSpPr>
          <p:nvPr/>
        </p:nvCxnSpPr>
        <p:spPr>
          <a:xfrm>
            <a:off x="2437598" y="1839137"/>
            <a:ext cx="98462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AD1A2D3-D805-2248-BD66-15DD5A934BB8}"/>
              </a:ext>
            </a:extLst>
          </p:cNvPr>
          <p:cNvSpPr txBox="1"/>
          <p:nvPr/>
        </p:nvSpPr>
        <p:spPr>
          <a:xfrm>
            <a:off x="2421425" y="1471329"/>
            <a:ext cx="1105467" cy="304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HTTP Request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F6C53E7-4C55-EE44-BDF2-C36FC790CA0F}"/>
              </a:ext>
            </a:extLst>
          </p:cNvPr>
          <p:cNvCxnSpPr>
            <a:cxnSpLocks/>
          </p:cNvCxnSpPr>
          <p:nvPr/>
        </p:nvCxnSpPr>
        <p:spPr>
          <a:xfrm>
            <a:off x="5758897" y="1931246"/>
            <a:ext cx="984629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3716140-C105-B84C-9862-5864484A745F}"/>
              </a:ext>
            </a:extLst>
          </p:cNvPr>
          <p:cNvSpPr txBox="1"/>
          <p:nvPr/>
        </p:nvSpPr>
        <p:spPr>
          <a:xfrm>
            <a:off x="5758897" y="1546313"/>
            <a:ext cx="1105467" cy="304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Request Data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9ED82A-7A40-AE4D-ACEC-E7E14BF97B5A}"/>
              </a:ext>
            </a:extLst>
          </p:cNvPr>
          <p:cNvCxnSpPr>
            <a:cxnSpLocks/>
          </p:cNvCxnSpPr>
          <p:nvPr/>
        </p:nvCxnSpPr>
        <p:spPr>
          <a:xfrm flipH="1">
            <a:off x="5746576" y="3011027"/>
            <a:ext cx="99695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1061FBD-2437-A04F-AAAD-4E8B9D664D52}"/>
              </a:ext>
            </a:extLst>
          </p:cNvPr>
          <p:cNvSpPr txBox="1"/>
          <p:nvPr/>
        </p:nvSpPr>
        <p:spPr>
          <a:xfrm>
            <a:off x="5794185" y="2672138"/>
            <a:ext cx="1105467" cy="304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MySQL Data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E773C7B-60F1-8A41-8E2D-6F7CF7993FF6}"/>
              </a:ext>
            </a:extLst>
          </p:cNvPr>
          <p:cNvCxnSpPr>
            <a:cxnSpLocks/>
          </p:cNvCxnSpPr>
          <p:nvPr/>
        </p:nvCxnSpPr>
        <p:spPr>
          <a:xfrm flipH="1">
            <a:off x="2433048" y="3034523"/>
            <a:ext cx="996951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D0CAF69-3C51-B640-8904-FD4608E5BFA2}"/>
              </a:ext>
            </a:extLst>
          </p:cNvPr>
          <p:cNvSpPr txBox="1"/>
          <p:nvPr/>
        </p:nvSpPr>
        <p:spPr>
          <a:xfrm>
            <a:off x="2514486" y="2684561"/>
            <a:ext cx="1105467" cy="304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HTML Page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9F3C4F3-9C7B-C844-A576-814BE102439C}"/>
              </a:ext>
            </a:extLst>
          </p:cNvPr>
          <p:cNvSpPr txBox="1"/>
          <p:nvPr/>
        </p:nvSpPr>
        <p:spPr>
          <a:xfrm>
            <a:off x="2391538" y="3076848"/>
            <a:ext cx="1105467" cy="304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Response Data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F1C1C69-4A25-BC4A-B456-B4686FF4C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468" y="1863616"/>
            <a:ext cx="307992" cy="3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6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7" grpId="0"/>
      <p:bldP spid="49" grpId="0"/>
      <p:bldP spid="51" grpId="0"/>
      <p:bldP spid="53" grpId="0"/>
      <p:bldP spid="5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661BE5-9349-094E-9FB0-A97BAA670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052" y="-40992"/>
            <a:ext cx="4881372" cy="616972"/>
          </a:xfrm>
        </p:spPr>
        <p:txBody>
          <a:bodyPr/>
          <a:lstStyle/>
          <a:p>
            <a:r>
              <a:rPr lang="en-US" altLang="ko-KR" sz="2400" dirty="0">
                <a:solidFill>
                  <a:schemeClr val="accent5"/>
                </a:solidFill>
              </a:rPr>
              <a:t>JSON WEB TOKEN</a:t>
            </a:r>
            <a:endParaRPr lang="ko-KR" altLang="en-US" sz="2400" dirty="0">
              <a:solidFill>
                <a:schemeClr val="accent5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1661F7-B9B9-5145-A786-A1CB7FD0D2FD}"/>
              </a:ext>
            </a:extLst>
          </p:cNvPr>
          <p:cNvCxnSpPr>
            <a:cxnSpLocks/>
          </p:cNvCxnSpPr>
          <p:nvPr/>
        </p:nvCxnSpPr>
        <p:spPr>
          <a:xfrm>
            <a:off x="0" y="267494"/>
            <a:ext cx="413995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76D7F-8FFB-0346-8E1D-4B9FA19B8EF1}"/>
              </a:ext>
            </a:extLst>
          </p:cNvPr>
          <p:cNvCxnSpPr>
            <a:cxnSpLocks/>
          </p:cNvCxnSpPr>
          <p:nvPr/>
        </p:nvCxnSpPr>
        <p:spPr>
          <a:xfrm>
            <a:off x="8216997" y="267494"/>
            <a:ext cx="92700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57677A-0807-E14B-A551-452AADEC5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575980"/>
            <a:ext cx="6824903" cy="442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010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661BE5-9349-094E-9FB0-A97BAA670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052" y="-40992"/>
            <a:ext cx="4881372" cy="616972"/>
          </a:xfrm>
        </p:spPr>
        <p:txBody>
          <a:bodyPr/>
          <a:lstStyle/>
          <a:p>
            <a:r>
              <a:rPr lang="en-US" altLang="ko-KR" sz="2400" dirty="0">
                <a:solidFill>
                  <a:schemeClr val="accent5"/>
                </a:solidFill>
              </a:rPr>
              <a:t>JSON WEB TOKEN</a:t>
            </a:r>
            <a:endParaRPr lang="ko-KR" altLang="en-US" sz="2400" dirty="0">
              <a:solidFill>
                <a:schemeClr val="accent5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1661F7-B9B9-5145-A786-A1CB7FD0D2FD}"/>
              </a:ext>
            </a:extLst>
          </p:cNvPr>
          <p:cNvCxnSpPr>
            <a:cxnSpLocks/>
          </p:cNvCxnSpPr>
          <p:nvPr/>
        </p:nvCxnSpPr>
        <p:spPr>
          <a:xfrm>
            <a:off x="0" y="267494"/>
            <a:ext cx="413995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76D7F-8FFB-0346-8E1D-4B9FA19B8EF1}"/>
              </a:ext>
            </a:extLst>
          </p:cNvPr>
          <p:cNvCxnSpPr>
            <a:cxnSpLocks/>
          </p:cNvCxnSpPr>
          <p:nvPr/>
        </p:nvCxnSpPr>
        <p:spPr>
          <a:xfrm>
            <a:off x="8216997" y="267494"/>
            <a:ext cx="92700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1C0A078-C0DA-E046-8CB2-47C6AE90C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59" y="1838353"/>
            <a:ext cx="1944216" cy="19442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E80781-4A09-064A-A308-4C54EBCA9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1888308"/>
            <a:ext cx="1529916" cy="205357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98C2C0-9BF0-C049-8E92-C40DEDB17247}"/>
              </a:ext>
            </a:extLst>
          </p:cNvPr>
          <p:cNvCxnSpPr>
            <a:cxnSpLocks/>
          </p:cNvCxnSpPr>
          <p:nvPr/>
        </p:nvCxnSpPr>
        <p:spPr>
          <a:xfrm>
            <a:off x="2555776" y="2067694"/>
            <a:ext cx="396044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03DBA4-6E0C-964D-8205-9A0EF877C5C5}"/>
              </a:ext>
            </a:extLst>
          </p:cNvPr>
          <p:cNvCxnSpPr>
            <a:cxnSpLocks/>
          </p:cNvCxnSpPr>
          <p:nvPr/>
        </p:nvCxnSpPr>
        <p:spPr>
          <a:xfrm flipH="1">
            <a:off x="2555776" y="3435846"/>
            <a:ext cx="3960439" cy="0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8A2C67-A792-8149-94D8-A5F3D42AEA28}"/>
              </a:ext>
            </a:extLst>
          </p:cNvPr>
          <p:cNvCxnSpPr>
            <a:cxnSpLocks/>
          </p:cNvCxnSpPr>
          <p:nvPr/>
        </p:nvCxnSpPr>
        <p:spPr>
          <a:xfrm>
            <a:off x="2583708" y="2715766"/>
            <a:ext cx="3932507" cy="0"/>
          </a:xfrm>
          <a:prstGeom prst="straightConnector1">
            <a:avLst/>
          </a:prstGeom>
          <a:ln w="254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B67A6B1-C401-204F-BEEF-3F1AC5398474}"/>
              </a:ext>
            </a:extLst>
          </p:cNvPr>
          <p:cNvSpPr txBox="1"/>
          <p:nvPr/>
        </p:nvSpPr>
        <p:spPr>
          <a:xfrm>
            <a:off x="2861556" y="1592298"/>
            <a:ext cx="5184576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Authentication – Username &amp; Password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3E08C2-83C3-9E4A-95CD-AFF2A72AEEC9}"/>
              </a:ext>
            </a:extLst>
          </p:cNvPr>
          <p:cNvSpPr txBox="1"/>
          <p:nvPr/>
        </p:nvSpPr>
        <p:spPr>
          <a:xfrm>
            <a:off x="3923928" y="2188403"/>
            <a:ext cx="1529916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accent1"/>
                </a:solidFill>
                <a:cs typeface="Arial" pitchFamily="34" charset="0"/>
              </a:rPr>
              <a:t>Request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D18464-8007-F944-BBEB-3D272DED4004}"/>
              </a:ext>
            </a:extLst>
          </p:cNvPr>
          <p:cNvSpPr txBox="1"/>
          <p:nvPr/>
        </p:nvSpPr>
        <p:spPr>
          <a:xfrm>
            <a:off x="3905605" y="2911508"/>
            <a:ext cx="1170451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solidFill>
                  <a:srgbClr val="00B050"/>
                </a:solidFill>
                <a:cs typeface="Arial" pitchFamily="34" charset="0"/>
              </a:rPr>
              <a:t>Reponse</a:t>
            </a:r>
            <a:endParaRPr lang="en-US" altLang="ko-KR" sz="1400" dirty="0">
              <a:solidFill>
                <a:srgbClr val="00B050"/>
              </a:solidFill>
              <a:cs typeface="Arial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AB43779-75C0-D242-A155-014BA114F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665" y="2945973"/>
            <a:ext cx="414781" cy="41478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C836657-DA24-D447-BE60-9655F6C065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24" y="583847"/>
            <a:ext cx="578763" cy="66105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95DD3B6-220F-7C42-BB73-E02E63031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994" y="695376"/>
            <a:ext cx="414781" cy="41478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F4FD8F7-B441-864A-9065-B4E23E11BC47}"/>
              </a:ext>
            </a:extLst>
          </p:cNvPr>
          <p:cNvSpPr txBox="1"/>
          <p:nvPr/>
        </p:nvSpPr>
        <p:spPr>
          <a:xfrm>
            <a:off x="766537" y="1190141"/>
            <a:ext cx="1520802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Local Storage</a:t>
            </a:r>
          </a:p>
        </p:txBody>
      </p:sp>
    </p:spTree>
    <p:extLst>
      <p:ext uri="{BB962C8B-B14F-4D97-AF65-F5344CB8AC3E}">
        <p14:creationId xmlns:p14="http://schemas.microsoft.com/office/powerpoint/2010/main" val="33554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9" grpId="0"/>
      <p:bldP spid="30" grpId="0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5"/>
                </a:solidFill>
              </a:rPr>
              <a:t>Nội</a:t>
            </a:r>
            <a:r>
              <a:rPr lang="en-US" altLang="ko-KR" dirty="0">
                <a:solidFill>
                  <a:schemeClr val="accent5"/>
                </a:solidFill>
              </a:rPr>
              <a:t> Dung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215617" y="878537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108" name="Pentagon 107"/>
          <p:cNvSpPr/>
          <p:nvPr/>
        </p:nvSpPr>
        <p:spPr>
          <a:xfrm>
            <a:off x="2079428" y="1907374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9" name="Rectangle 2"/>
          <p:cNvSpPr/>
          <p:nvPr/>
        </p:nvSpPr>
        <p:spPr>
          <a:xfrm>
            <a:off x="2974842" y="1907374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161101" y="1986370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07</a:t>
            </a:r>
          </a:p>
        </p:txBody>
      </p:sp>
      <p:sp>
        <p:nvSpPr>
          <p:cNvPr id="112" name="TextBox 10"/>
          <p:cNvSpPr txBox="1"/>
          <p:nvPr/>
        </p:nvSpPr>
        <p:spPr bwMode="auto">
          <a:xfrm>
            <a:off x="3424815" y="2063313"/>
            <a:ext cx="4845318" cy="27699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b="1" dirty="0">
                <a:cs typeface="Arial" pitchFamily="34" charset="0"/>
              </a:rPr>
              <a:t>DEMO SẢN PHẨM</a:t>
            </a:r>
          </a:p>
        </p:txBody>
      </p:sp>
      <p:sp>
        <p:nvSpPr>
          <p:cNvPr id="115" name="Pentagon 114"/>
          <p:cNvSpPr/>
          <p:nvPr/>
        </p:nvSpPr>
        <p:spPr>
          <a:xfrm>
            <a:off x="2079428" y="2605250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6" name="Rectangle 2"/>
          <p:cNvSpPr/>
          <p:nvPr/>
        </p:nvSpPr>
        <p:spPr>
          <a:xfrm>
            <a:off x="2974842" y="2605250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2161101" y="2684246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08</a:t>
            </a:r>
          </a:p>
        </p:txBody>
      </p:sp>
      <p:sp>
        <p:nvSpPr>
          <p:cNvPr id="119" name="TextBox 10"/>
          <p:cNvSpPr txBox="1"/>
          <p:nvPr/>
        </p:nvSpPr>
        <p:spPr bwMode="auto">
          <a:xfrm>
            <a:off x="3424815" y="2761189"/>
            <a:ext cx="4845318" cy="27699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b="1" dirty="0">
                <a:cs typeface="Arial" pitchFamily="34" charset="0"/>
              </a:rPr>
              <a:t>KHÓ KHĂN &amp; THUẬN LỢI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2161101" y="4079996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1A8ED0-082F-F344-9764-8DED8ADD2178}"/>
              </a:ext>
            </a:extLst>
          </p:cNvPr>
          <p:cNvSpPr txBox="1"/>
          <p:nvPr/>
        </p:nvSpPr>
        <p:spPr>
          <a:xfrm>
            <a:off x="2161100" y="1279102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25" name="Pentagon 24">
            <a:extLst>
              <a:ext uri="{FF2B5EF4-FFF2-40B4-BE49-F238E27FC236}">
                <a16:creationId xmlns:a16="http://schemas.microsoft.com/office/drawing/2014/main" id="{C4A601E7-8002-9D4A-829B-C1A1DF7AE7CB}"/>
              </a:ext>
            </a:extLst>
          </p:cNvPr>
          <p:cNvSpPr/>
          <p:nvPr/>
        </p:nvSpPr>
        <p:spPr>
          <a:xfrm>
            <a:off x="2079428" y="1206545"/>
            <a:ext cx="1116184" cy="576000"/>
          </a:xfrm>
          <a:prstGeom prst="homePlate">
            <a:avLst>
              <a:gd name="adj" fmla="val 54918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400723C2-2831-C64B-B277-64EF229D454D}"/>
              </a:ext>
            </a:extLst>
          </p:cNvPr>
          <p:cNvSpPr/>
          <p:nvPr/>
        </p:nvSpPr>
        <p:spPr>
          <a:xfrm>
            <a:off x="2967691" y="1206545"/>
            <a:ext cx="5629158" cy="576000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7" name="TextBox 10">
            <a:extLst>
              <a:ext uri="{FF2B5EF4-FFF2-40B4-BE49-F238E27FC236}">
                <a16:creationId xmlns:a16="http://schemas.microsoft.com/office/drawing/2014/main" id="{74E95F7F-6657-834B-AC1F-FAB96024EA17}"/>
              </a:ext>
            </a:extLst>
          </p:cNvPr>
          <p:cNvSpPr txBox="1"/>
          <p:nvPr/>
        </p:nvSpPr>
        <p:spPr bwMode="auto">
          <a:xfrm>
            <a:off x="3424815" y="1359565"/>
            <a:ext cx="4845318" cy="27699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1200" b="1" dirty="0">
                <a:cs typeface="Arial" pitchFamily="34" charset="0"/>
              </a:rPr>
              <a:t>KIỂM THỬ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5B5AA9-A2A4-6946-A9ED-E0701A0E83A1}"/>
              </a:ext>
            </a:extLst>
          </p:cNvPr>
          <p:cNvSpPr txBox="1"/>
          <p:nvPr/>
        </p:nvSpPr>
        <p:spPr>
          <a:xfrm>
            <a:off x="2161100" y="1279101"/>
            <a:ext cx="604639" cy="430887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06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F9A6447-9837-E040-A461-9D0D94230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022" y="145070"/>
            <a:ext cx="1439827" cy="70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51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6661BE5-9349-094E-9FB0-A97BAA670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7052" y="-40992"/>
            <a:ext cx="4881372" cy="616972"/>
          </a:xfrm>
        </p:spPr>
        <p:txBody>
          <a:bodyPr/>
          <a:lstStyle/>
          <a:p>
            <a:r>
              <a:rPr lang="en-US" altLang="ko-KR" sz="2400" dirty="0">
                <a:solidFill>
                  <a:schemeClr val="accent5"/>
                </a:solidFill>
              </a:rPr>
              <a:t>JSON WEB TOKEN</a:t>
            </a:r>
            <a:endParaRPr lang="ko-KR" altLang="en-US" sz="2400" dirty="0">
              <a:solidFill>
                <a:schemeClr val="accent5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1661F7-B9B9-5145-A786-A1CB7FD0D2FD}"/>
              </a:ext>
            </a:extLst>
          </p:cNvPr>
          <p:cNvCxnSpPr>
            <a:cxnSpLocks/>
          </p:cNvCxnSpPr>
          <p:nvPr/>
        </p:nvCxnSpPr>
        <p:spPr>
          <a:xfrm>
            <a:off x="0" y="267494"/>
            <a:ext cx="413995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376D7F-8FFB-0346-8E1D-4B9FA19B8EF1}"/>
              </a:ext>
            </a:extLst>
          </p:cNvPr>
          <p:cNvCxnSpPr>
            <a:cxnSpLocks/>
          </p:cNvCxnSpPr>
          <p:nvPr/>
        </p:nvCxnSpPr>
        <p:spPr>
          <a:xfrm>
            <a:off x="8216997" y="267494"/>
            <a:ext cx="92700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4E80781-4A09-064A-A308-4C54EBCA9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927" y="3726160"/>
            <a:ext cx="971960" cy="130464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98C2C0-9BF0-C049-8E92-C40DEDB17247}"/>
              </a:ext>
            </a:extLst>
          </p:cNvPr>
          <p:cNvCxnSpPr>
            <a:cxnSpLocks/>
          </p:cNvCxnSpPr>
          <p:nvPr/>
        </p:nvCxnSpPr>
        <p:spPr>
          <a:xfrm>
            <a:off x="2174272" y="2859782"/>
            <a:ext cx="1533632" cy="10801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64348A3-9383-2D4F-82F4-AB6051173CC5}"/>
              </a:ext>
            </a:extLst>
          </p:cNvPr>
          <p:cNvCxnSpPr>
            <a:cxnSpLocks/>
          </p:cNvCxnSpPr>
          <p:nvPr/>
        </p:nvCxnSpPr>
        <p:spPr>
          <a:xfrm flipH="1" flipV="1">
            <a:off x="2278570" y="2643760"/>
            <a:ext cx="1517928" cy="1082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A15FF05-BBC1-3144-89BE-09BFFA991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498" y="694850"/>
            <a:ext cx="1378819" cy="137881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3CEF92C-84CF-4C43-8B3B-B1BD2C5F1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53" y="1283618"/>
            <a:ext cx="1378819" cy="13788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10908B3-CD21-CF4E-BB1A-CEE89C546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956" y="1685184"/>
            <a:ext cx="1378819" cy="1378819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794E3D-ED9E-7C40-90E0-134D76079E30}"/>
              </a:ext>
            </a:extLst>
          </p:cNvPr>
          <p:cNvCxnSpPr>
            <a:cxnSpLocks/>
          </p:cNvCxnSpPr>
          <p:nvPr/>
        </p:nvCxnSpPr>
        <p:spPr>
          <a:xfrm flipV="1">
            <a:off x="4355976" y="2200882"/>
            <a:ext cx="0" cy="1306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E246C70-32F0-EE4C-85DF-4AF8D9F6126A}"/>
              </a:ext>
            </a:extLst>
          </p:cNvPr>
          <p:cNvCxnSpPr>
            <a:cxnSpLocks/>
          </p:cNvCxnSpPr>
          <p:nvPr/>
        </p:nvCxnSpPr>
        <p:spPr>
          <a:xfrm>
            <a:off x="4572000" y="2200882"/>
            <a:ext cx="0" cy="130697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9869FE-7B8E-6E41-9E1C-7483ACBA09F3}"/>
              </a:ext>
            </a:extLst>
          </p:cNvPr>
          <p:cNvCxnSpPr>
            <a:cxnSpLocks/>
          </p:cNvCxnSpPr>
          <p:nvPr/>
        </p:nvCxnSpPr>
        <p:spPr>
          <a:xfrm flipV="1">
            <a:off x="5383800" y="3107955"/>
            <a:ext cx="1481630" cy="6879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12C7010-9ACA-A840-BE7E-677BACC9B972}"/>
              </a:ext>
            </a:extLst>
          </p:cNvPr>
          <p:cNvCxnSpPr>
            <a:cxnSpLocks/>
          </p:cNvCxnSpPr>
          <p:nvPr/>
        </p:nvCxnSpPr>
        <p:spPr>
          <a:xfrm flipH="1">
            <a:off x="5167777" y="2900565"/>
            <a:ext cx="1509858" cy="7513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217789C4-89B4-1E4D-BD37-4C50A63A8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089" y="2900565"/>
            <a:ext cx="414781" cy="41478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3E7D4CC-32FA-A549-9BAC-F7B2A80E762C}"/>
              </a:ext>
            </a:extLst>
          </p:cNvPr>
          <p:cNvSpPr txBox="1"/>
          <p:nvPr/>
        </p:nvSpPr>
        <p:spPr>
          <a:xfrm>
            <a:off x="563967" y="2900988"/>
            <a:ext cx="1003322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Request +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0E37332-DD85-FB43-B176-92C1F7C84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794" y="1556299"/>
            <a:ext cx="414781" cy="41478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10767A-8294-FC43-9B52-F0CAA7F77338}"/>
              </a:ext>
            </a:extLst>
          </p:cNvPr>
          <p:cNvSpPr txBox="1"/>
          <p:nvPr/>
        </p:nvSpPr>
        <p:spPr>
          <a:xfrm>
            <a:off x="2617672" y="1556722"/>
            <a:ext cx="1003322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Request +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A472750-F05A-6541-8393-4333018B4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694" y="2335620"/>
            <a:ext cx="414781" cy="41478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F5E1B30-B8F4-044E-B97D-B41C7A63D57E}"/>
              </a:ext>
            </a:extLst>
          </p:cNvPr>
          <p:cNvSpPr txBox="1"/>
          <p:nvPr/>
        </p:nvSpPr>
        <p:spPr>
          <a:xfrm>
            <a:off x="5579572" y="2336043"/>
            <a:ext cx="1003322" cy="335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Request +</a:t>
            </a:r>
          </a:p>
        </p:txBody>
      </p:sp>
    </p:spTree>
    <p:extLst>
      <p:ext uri="{BB962C8B-B14F-4D97-AF65-F5344CB8AC3E}">
        <p14:creationId xmlns:p14="http://schemas.microsoft.com/office/powerpoint/2010/main" val="313622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1"/>
      <p:bldP spid="44" grpId="1"/>
      <p:bldP spid="4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350" y="463064"/>
            <a:ext cx="2154844" cy="616972"/>
          </a:xfrm>
        </p:spPr>
        <p:txBody>
          <a:bodyPr/>
          <a:lstStyle/>
          <a:p>
            <a:r>
              <a:rPr lang="en-US" altLang="ko-KR" sz="2400" dirty="0">
                <a:solidFill>
                  <a:schemeClr val="accent5"/>
                </a:solidFill>
              </a:rPr>
              <a:t>Front-end</a:t>
            </a:r>
            <a:endParaRPr lang="ko-KR" altLang="en-US" sz="2400" dirty="0">
              <a:solidFill>
                <a:schemeClr val="accent5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9C5446-929D-524C-B02E-168135DEB2D5}"/>
              </a:ext>
            </a:extLst>
          </p:cNvPr>
          <p:cNvCxnSpPr>
            <a:cxnSpLocks/>
          </p:cNvCxnSpPr>
          <p:nvPr/>
        </p:nvCxnSpPr>
        <p:spPr>
          <a:xfrm flipV="1">
            <a:off x="0" y="771550"/>
            <a:ext cx="395536" cy="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3AF7DA-7AEC-B047-8286-366E58856106}"/>
              </a:ext>
            </a:extLst>
          </p:cNvPr>
          <p:cNvCxnSpPr>
            <a:cxnSpLocks/>
          </p:cNvCxnSpPr>
          <p:nvPr/>
        </p:nvCxnSpPr>
        <p:spPr>
          <a:xfrm>
            <a:off x="2619436" y="771550"/>
            <a:ext cx="2168588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Block Arc 14">
            <a:extLst>
              <a:ext uri="{FF2B5EF4-FFF2-40B4-BE49-F238E27FC236}">
                <a16:creationId xmlns:a16="http://schemas.microsoft.com/office/drawing/2014/main" id="{FF10C96E-B60A-764C-8C44-6EB4497F5111}"/>
              </a:ext>
            </a:extLst>
          </p:cNvPr>
          <p:cNvSpPr/>
          <p:nvPr/>
        </p:nvSpPr>
        <p:spPr>
          <a:xfrm rot="16200000">
            <a:off x="570902" y="577679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accent5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C893081-A22A-A74E-A11F-7256F970F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518" y="124535"/>
            <a:ext cx="1151795" cy="562401"/>
          </a:xfrm>
          <a:prstGeom prst="rect">
            <a:avLst/>
          </a:prstGeom>
        </p:spPr>
      </p:pic>
      <p:pic>
        <p:nvPicPr>
          <p:cNvPr id="8" name="Picture 2" descr="React Funda. React? What Is It? | by Noman Gul | Medium">
            <a:extLst>
              <a:ext uri="{FF2B5EF4-FFF2-40B4-BE49-F238E27FC236}">
                <a16:creationId xmlns:a16="http://schemas.microsoft.com/office/drawing/2014/main" id="{6B829F86-091E-3B45-9A96-5E72E8931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34" y="1491630"/>
            <a:ext cx="2654852" cy="149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4AC5E5-D400-B04D-9606-2C5F4E695970}"/>
              </a:ext>
            </a:extLst>
          </p:cNvPr>
          <p:cNvSpPr txBox="1"/>
          <p:nvPr/>
        </p:nvSpPr>
        <p:spPr>
          <a:xfrm>
            <a:off x="4069942" y="1347614"/>
            <a:ext cx="4788024" cy="2118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dàng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sử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dung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Nhiều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API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tiện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ích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mã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nguồn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mở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Hiệu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với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ứng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dung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có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dữ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liệu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thay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đổi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liên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tục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Hỗ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trợ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cộng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đồng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lớn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42DDF2-513B-1846-AB1C-6C99A0EC8C5A}"/>
              </a:ext>
            </a:extLst>
          </p:cNvPr>
          <p:cNvSpPr txBox="1"/>
          <p:nvPr/>
        </p:nvSpPr>
        <p:spPr>
          <a:xfrm>
            <a:off x="5072382" y="463064"/>
            <a:ext cx="1376562" cy="45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accent2"/>
                </a:solidFill>
                <a:cs typeface="Arial" pitchFamily="34" charset="0"/>
              </a:rPr>
              <a:t>Ưu</a:t>
            </a:r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accent2"/>
                </a:solidFill>
                <a:cs typeface="Arial" pitchFamily="34" charset="0"/>
              </a:rPr>
              <a:t>Điểm</a:t>
            </a:r>
            <a:endParaRPr lang="en-US" altLang="ko-KR" dirty="0">
              <a:solidFill>
                <a:schemeClr val="accent2"/>
              </a:solidFill>
              <a:cs typeface="Arial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7F0A2-2C27-3148-A211-4A396BCBB4F9}"/>
              </a:ext>
            </a:extLst>
          </p:cNvPr>
          <p:cNvCxnSpPr>
            <a:cxnSpLocks/>
          </p:cNvCxnSpPr>
          <p:nvPr/>
        </p:nvCxnSpPr>
        <p:spPr>
          <a:xfrm>
            <a:off x="6463954" y="771549"/>
            <a:ext cx="2680046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D30283-C5C2-B448-BBE3-0440D415B048}"/>
              </a:ext>
            </a:extLst>
          </p:cNvPr>
          <p:cNvSpPr txBox="1"/>
          <p:nvPr/>
        </p:nvSpPr>
        <p:spPr>
          <a:xfrm>
            <a:off x="4867010" y="468928"/>
            <a:ext cx="1759060" cy="45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accent2"/>
                </a:solidFill>
                <a:cs typeface="Arial" pitchFamily="34" charset="0"/>
              </a:rPr>
              <a:t>Nhược</a:t>
            </a:r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accent2"/>
                </a:solidFill>
                <a:cs typeface="Arial" pitchFamily="34" charset="0"/>
              </a:rPr>
              <a:t>Điểm</a:t>
            </a:r>
            <a:endParaRPr lang="en-US" altLang="ko-KR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7D8A17-7303-2345-BE3C-7421CD452560}"/>
              </a:ext>
            </a:extLst>
          </p:cNvPr>
          <p:cNvSpPr txBox="1"/>
          <p:nvPr/>
        </p:nvSpPr>
        <p:spPr>
          <a:xfrm>
            <a:off x="4054932" y="1386823"/>
            <a:ext cx="4788024" cy="1702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giải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pháp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hoàn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chỉnh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đều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phải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yêu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cầu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viện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bên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thứ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3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Khá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nặng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so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với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framework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khác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Khó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tiếp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cận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người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mới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học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133605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9" grpId="0"/>
      <p:bldP spid="9" grpId="1"/>
      <p:bldP spid="15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350" y="463064"/>
            <a:ext cx="2154844" cy="616972"/>
          </a:xfrm>
        </p:spPr>
        <p:txBody>
          <a:bodyPr/>
          <a:lstStyle/>
          <a:p>
            <a:r>
              <a:rPr lang="en-US" altLang="ko-KR" sz="2400" dirty="0">
                <a:solidFill>
                  <a:schemeClr val="accent5"/>
                </a:solidFill>
              </a:rPr>
              <a:t>Back-end</a:t>
            </a:r>
            <a:endParaRPr lang="ko-KR" altLang="en-US" sz="2400" dirty="0">
              <a:solidFill>
                <a:schemeClr val="accent5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9C5446-929D-524C-B02E-168135DEB2D5}"/>
              </a:ext>
            </a:extLst>
          </p:cNvPr>
          <p:cNvCxnSpPr>
            <a:cxnSpLocks/>
          </p:cNvCxnSpPr>
          <p:nvPr/>
        </p:nvCxnSpPr>
        <p:spPr>
          <a:xfrm flipV="1">
            <a:off x="0" y="771550"/>
            <a:ext cx="395536" cy="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3AF7DA-7AEC-B047-8286-366E58856106}"/>
              </a:ext>
            </a:extLst>
          </p:cNvPr>
          <p:cNvCxnSpPr>
            <a:cxnSpLocks/>
          </p:cNvCxnSpPr>
          <p:nvPr/>
        </p:nvCxnSpPr>
        <p:spPr>
          <a:xfrm>
            <a:off x="2619436" y="771550"/>
            <a:ext cx="209658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Block Arc 14">
            <a:extLst>
              <a:ext uri="{FF2B5EF4-FFF2-40B4-BE49-F238E27FC236}">
                <a16:creationId xmlns:a16="http://schemas.microsoft.com/office/drawing/2014/main" id="{FF10C96E-B60A-764C-8C44-6EB4497F5111}"/>
              </a:ext>
            </a:extLst>
          </p:cNvPr>
          <p:cNvSpPr/>
          <p:nvPr/>
        </p:nvSpPr>
        <p:spPr>
          <a:xfrm rot="16200000">
            <a:off x="570902" y="577679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accent5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C893081-A22A-A74E-A11F-7256F970F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518" y="124535"/>
            <a:ext cx="1151795" cy="5624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4AC5E5-D400-B04D-9606-2C5F4E695970}"/>
              </a:ext>
            </a:extLst>
          </p:cNvPr>
          <p:cNvSpPr txBox="1"/>
          <p:nvPr/>
        </p:nvSpPr>
        <p:spPr>
          <a:xfrm>
            <a:off x="3861385" y="1347614"/>
            <a:ext cx="5256584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Xử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nhanh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nhờ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cơ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chế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bất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đồng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bộ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Dễ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dàng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mở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rộng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Có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khả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xử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nhiều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request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cùng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một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lúc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trong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thời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ngắn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hiệu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Phù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hợp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để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xây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dựng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ứng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dung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thời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gian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thực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9" name="Picture 4" descr="nodejs">
            <a:extLst>
              <a:ext uri="{FF2B5EF4-FFF2-40B4-BE49-F238E27FC236}">
                <a16:creationId xmlns:a16="http://schemas.microsoft.com/office/drawing/2014/main" id="{549673A8-9F8B-4843-9428-21CB648A4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67" y="1491630"/>
            <a:ext cx="3122340" cy="186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9D03AC-A51C-3B4E-8843-8B47DD875FE3}"/>
              </a:ext>
            </a:extLst>
          </p:cNvPr>
          <p:cNvCxnSpPr>
            <a:cxnSpLocks/>
          </p:cNvCxnSpPr>
          <p:nvPr/>
        </p:nvCxnSpPr>
        <p:spPr>
          <a:xfrm>
            <a:off x="6626070" y="771550"/>
            <a:ext cx="249189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0804E31-3926-5D4D-9671-B2706D7EA15D}"/>
              </a:ext>
            </a:extLst>
          </p:cNvPr>
          <p:cNvSpPr txBox="1"/>
          <p:nvPr/>
        </p:nvSpPr>
        <p:spPr>
          <a:xfrm>
            <a:off x="5148064" y="458700"/>
            <a:ext cx="1759060" cy="45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accent2"/>
                </a:solidFill>
                <a:cs typeface="Arial" pitchFamily="34" charset="0"/>
              </a:rPr>
              <a:t>Ưu</a:t>
            </a:r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accent2"/>
                </a:solidFill>
                <a:cs typeface="Arial" pitchFamily="34" charset="0"/>
              </a:rPr>
              <a:t>Điểm</a:t>
            </a:r>
            <a:endParaRPr lang="en-US" altLang="ko-KR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3754A4-CD65-F748-908B-A0A652669927}"/>
              </a:ext>
            </a:extLst>
          </p:cNvPr>
          <p:cNvSpPr txBox="1"/>
          <p:nvPr/>
        </p:nvSpPr>
        <p:spPr>
          <a:xfrm>
            <a:off x="4867010" y="487090"/>
            <a:ext cx="1759060" cy="45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accent2"/>
                </a:solidFill>
                <a:cs typeface="Arial" pitchFamily="34" charset="0"/>
              </a:rPr>
              <a:t>Nhược</a:t>
            </a:r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accent2"/>
                </a:solidFill>
                <a:cs typeface="Arial" pitchFamily="34" charset="0"/>
              </a:rPr>
              <a:t>Điểm</a:t>
            </a:r>
            <a:endParaRPr lang="en-US" altLang="ko-KR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316E0D-9AD7-CF4A-8074-C806EA7134BA}"/>
              </a:ext>
            </a:extLst>
          </p:cNvPr>
          <p:cNvSpPr txBox="1"/>
          <p:nvPr/>
        </p:nvSpPr>
        <p:spPr>
          <a:xfrm>
            <a:off x="3842896" y="1635646"/>
            <a:ext cx="5256584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Còn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đang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trong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giai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đoạn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phát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triển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Xử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đơn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luồng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hướng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sự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kiện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nên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không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phù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hợp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với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ứng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dung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cần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nhiều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88751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5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2160" y="473291"/>
            <a:ext cx="1656224" cy="596517"/>
          </a:xfrm>
        </p:spPr>
        <p:txBody>
          <a:bodyPr/>
          <a:lstStyle/>
          <a:p>
            <a:r>
              <a:rPr lang="en-US" altLang="ko-KR" sz="2400" dirty="0">
                <a:solidFill>
                  <a:schemeClr val="accent5"/>
                </a:solidFill>
              </a:rPr>
              <a:t>Database</a:t>
            </a:r>
            <a:endParaRPr lang="ko-KR" altLang="en-US" sz="2400" dirty="0">
              <a:solidFill>
                <a:schemeClr val="accent5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9C5446-929D-524C-B02E-168135DEB2D5}"/>
              </a:ext>
            </a:extLst>
          </p:cNvPr>
          <p:cNvCxnSpPr>
            <a:cxnSpLocks/>
          </p:cNvCxnSpPr>
          <p:nvPr/>
        </p:nvCxnSpPr>
        <p:spPr>
          <a:xfrm flipV="1">
            <a:off x="0" y="762116"/>
            <a:ext cx="2123728" cy="9433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3AF7DA-7AEC-B047-8286-366E58856106}"/>
              </a:ext>
            </a:extLst>
          </p:cNvPr>
          <p:cNvCxnSpPr>
            <a:cxnSpLocks/>
          </p:cNvCxnSpPr>
          <p:nvPr/>
        </p:nvCxnSpPr>
        <p:spPr>
          <a:xfrm>
            <a:off x="8244408" y="771550"/>
            <a:ext cx="89959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Freeform 50">
            <a:extLst>
              <a:ext uri="{FF2B5EF4-FFF2-40B4-BE49-F238E27FC236}">
                <a16:creationId xmlns:a16="http://schemas.microsoft.com/office/drawing/2014/main" id="{165D1AC0-3D66-2144-A94D-D677D9711592}"/>
              </a:ext>
            </a:extLst>
          </p:cNvPr>
          <p:cNvSpPr>
            <a:spLocks noChangeAspect="1"/>
          </p:cNvSpPr>
          <p:nvPr/>
        </p:nvSpPr>
        <p:spPr>
          <a:xfrm>
            <a:off x="7668384" y="619549"/>
            <a:ext cx="360000" cy="304000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AFB7DE-2A1E-9146-8200-C0ADF5C1F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86" y="123478"/>
            <a:ext cx="1151795" cy="5624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128FA1-32D8-0A47-B02C-2D95113F2E11}"/>
              </a:ext>
            </a:extLst>
          </p:cNvPr>
          <p:cNvSpPr txBox="1"/>
          <p:nvPr/>
        </p:nvSpPr>
        <p:spPr>
          <a:xfrm>
            <a:off x="881814" y="1486254"/>
            <a:ext cx="4464496" cy="2118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Tốc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độ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ổn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định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dàng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sử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dung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Độ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bảo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mật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cao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tính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năng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Khả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mở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rộng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mạnh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mẽ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5" name="Picture 6" descr="Database – MySQL | CDT Services">
            <a:extLst>
              <a:ext uri="{FF2B5EF4-FFF2-40B4-BE49-F238E27FC236}">
                <a16:creationId xmlns:a16="http://schemas.microsoft.com/office/drawing/2014/main" id="{1EAB901F-58F2-F844-8F23-3D4A7E3DE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61" y="1593136"/>
            <a:ext cx="3492922" cy="180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EB5000-19FB-3F41-8601-F4B95D132E49}"/>
              </a:ext>
            </a:extLst>
          </p:cNvPr>
          <p:cNvSpPr txBox="1"/>
          <p:nvPr/>
        </p:nvSpPr>
        <p:spPr>
          <a:xfrm>
            <a:off x="2308884" y="473291"/>
            <a:ext cx="1759060" cy="45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accent2"/>
                </a:solidFill>
                <a:cs typeface="Arial" pitchFamily="34" charset="0"/>
              </a:rPr>
              <a:t>Ưu</a:t>
            </a:r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accent2"/>
                </a:solidFill>
                <a:cs typeface="Arial" pitchFamily="34" charset="0"/>
              </a:rPr>
              <a:t>điểm</a:t>
            </a:r>
            <a:endParaRPr lang="en-US" altLang="ko-KR" dirty="0">
              <a:solidFill>
                <a:schemeClr val="accent2"/>
              </a:solidFill>
              <a:cs typeface="Arial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BDECD3-AF60-D743-B5C2-7C4C53FC64E3}"/>
              </a:ext>
            </a:extLst>
          </p:cNvPr>
          <p:cNvCxnSpPr>
            <a:cxnSpLocks/>
          </p:cNvCxnSpPr>
          <p:nvPr/>
        </p:nvCxnSpPr>
        <p:spPr>
          <a:xfrm>
            <a:off x="3851920" y="762116"/>
            <a:ext cx="2160240" cy="943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FB13B3-BA67-E84E-AD7C-37F997B7E039}"/>
              </a:ext>
            </a:extLst>
          </p:cNvPr>
          <p:cNvSpPr txBox="1"/>
          <p:nvPr/>
        </p:nvSpPr>
        <p:spPr>
          <a:xfrm>
            <a:off x="2211570" y="470498"/>
            <a:ext cx="1759060" cy="45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err="1">
                <a:solidFill>
                  <a:schemeClr val="accent2"/>
                </a:solidFill>
                <a:cs typeface="Arial" pitchFamily="34" charset="0"/>
              </a:rPr>
              <a:t>Nhược</a:t>
            </a:r>
            <a:r>
              <a:rPr lang="en-US" altLang="ko-KR" dirty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accent2"/>
                </a:solidFill>
                <a:cs typeface="Arial" pitchFamily="34" charset="0"/>
              </a:rPr>
              <a:t>Điểm</a:t>
            </a:r>
            <a:endParaRPr lang="en-US" altLang="ko-KR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54C470-8AAC-714A-8950-E11C4A1814D1}"/>
              </a:ext>
            </a:extLst>
          </p:cNvPr>
          <p:cNvSpPr txBox="1"/>
          <p:nvPr/>
        </p:nvSpPr>
        <p:spPr>
          <a:xfrm>
            <a:off x="881814" y="1486326"/>
            <a:ext cx="4464496" cy="1702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Có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thể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bị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khai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thác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để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chiếm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quyền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điều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khiển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Dung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lượng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giới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hạn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truy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xuất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khó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khăn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bản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ghi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lớn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dần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24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9" grpId="0"/>
      <p:bldP spid="9" grpId="1"/>
      <p:bldP spid="17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350" y="463064"/>
            <a:ext cx="2154844" cy="616972"/>
          </a:xfrm>
        </p:spPr>
        <p:txBody>
          <a:bodyPr/>
          <a:lstStyle/>
          <a:p>
            <a:r>
              <a:rPr lang="en-US" altLang="ko-KR" sz="2400" dirty="0">
                <a:solidFill>
                  <a:schemeClr val="accent5"/>
                </a:solidFill>
              </a:rPr>
              <a:t>Service</a:t>
            </a:r>
            <a:endParaRPr lang="ko-KR" altLang="en-US" sz="2400" dirty="0">
              <a:solidFill>
                <a:schemeClr val="accent5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9C5446-929D-524C-B02E-168135DEB2D5}"/>
              </a:ext>
            </a:extLst>
          </p:cNvPr>
          <p:cNvCxnSpPr>
            <a:cxnSpLocks/>
          </p:cNvCxnSpPr>
          <p:nvPr/>
        </p:nvCxnSpPr>
        <p:spPr>
          <a:xfrm flipV="1">
            <a:off x="0" y="771550"/>
            <a:ext cx="395536" cy="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3AF7DA-7AEC-B047-8286-366E58856106}"/>
              </a:ext>
            </a:extLst>
          </p:cNvPr>
          <p:cNvCxnSpPr>
            <a:cxnSpLocks/>
          </p:cNvCxnSpPr>
          <p:nvPr/>
        </p:nvCxnSpPr>
        <p:spPr>
          <a:xfrm>
            <a:off x="2619436" y="771550"/>
            <a:ext cx="652456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Block Arc 14">
            <a:extLst>
              <a:ext uri="{FF2B5EF4-FFF2-40B4-BE49-F238E27FC236}">
                <a16:creationId xmlns:a16="http://schemas.microsoft.com/office/drawing/2014/main" id="{FF10C96E-B60A-764C-8C44-6EB4497F5111}"/>
              </a:ext>
            </a:extLst>
          </p:cNvPr>
          <p:cNvSpPr/>
          <p:nvPr/>
        </p:nvSpPr>
        <p:spPr>
          <a:xfrm rot="16200000">
            <a:off x="570902" y="577679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accent5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C893081-A22A-A74E-A11F-7256F970F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518" y="124535"/>
            <a:ext cx="1151795" cy="5624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4AC5E5-D400-B04D-9606-2C5F4E695970}"/>
              </a:ext>
            </a:extLst>
          </p:cNvPr>
          <p:cNvSpPr txBox="1"/>
          <p:nvPr/>
        </p:nvSpPr>
        <p:spPr>
          <a:xfrm>
            <a:off x="3804830" y="1080036"/>
            <a:ext cx="5112568" cy="2805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Cổng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thanh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toán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của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Hoa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Kỳ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Hỗ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trợ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tích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hợp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chạy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được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trên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nhiều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thiết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bị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Sử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dụng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được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nhiều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ngôn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ngữ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Javascript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Java,…)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Hỗ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trợ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được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nhiều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đơn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vị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tiền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tệ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026" name="Picture 2" descr="Stripe is Available in 43 Countries">
            <a:extLst>
              <a:ext uri="{FF2B5EF4-FFF2-40B4-BE49-F238E27FC236}">
                <a16:creationId xmlns:a16="http://schemas.microsoft.com/office/drawing/2014/main" id="{35354BA6-9B58-324A-A5BC-3BE9A37EE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45" y="1282383"/>
            <a:ext cx="2600628" cy="123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8409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114338"/>
            <a:ext cx="9144000" cy="23042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67744" y="2265660"/>
            <a:ext cx="4608512" cy="826255"/>
            <a:chOff x="2253890" y="2008261"/>
            <a:chExt cx="4608512" cy="826255"/>
          </a:xfrm>
        </p:grpSpPr>
        <p:sp>
          <p:nvSpPr>
            <p:cNvPr id="8" name="Text Placeholder 3"/>
            <p:cNvSpPr txBox="1">
              <a:spLocks/>
            </p:cNvSpPr>
            <p:nvPr/>
          </p:nvSpPr>
          <p:spPr>
            <a:xfrm>
              <a:off x="2253890" y="2557829"/>
              <a:ext cx="4608512" cy="27668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KIỂM THỬ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itle 4"/>
            <p:cNvSpPr txBox="1">
              <a:spLocks/>
            </p:cNvSpPr>
            <p:nvPr/>
          </p:nvSpPr>
          <p:spPr>
            <a:xfrm>
              <a:off x="2253890" y="2008261"/>
              <a:ext cx="4608512" cy="542078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36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06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1" name="Freeform 10"/>
          <p:cNvSpPr/>
          <p:nvPr/>
        </p:nvSpPr>
        <p:spPr>
          <a:xfrm>
            <a:off x="4230213" y="1398899"/>
            <a:ext cx="683574" cy="730559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563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>
            <a:extLst>
              <a:ext uri="{FF2B5EF4-FFF2-40B4-BE49-F238E27FC236}">
                <a16:creationId xmlns:a16="http://schemas.microsoft.com/office/drawing/2014/main" id="{24C4CB96-6419-9742-A404-9140A7CDC5E6}"/>
              </a:ext>
            </a:extLst>
          </p:cNvPr>
          <p:cNvSpPr txBox="1">
            <a:spLocks/>
          </p:cNvSpPr>
          <p:nvPr/>
        </p:nvSpPr>
        <p:spPr>
          <a:xfrm>
            <a:off x="3507052" y="-40992"/>
            <a:ext cx="4881372" cy="616972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vi-VN" altLang="ko-KR" sz="2400" dirty="0">
                <a:solidFill>
                  <a:schemeClr val="accent5"/>
                </a:solidFill>
              </a:rPr>
              <a:t>Các Hoạt Động Kiểm Thử</a:t>
            </a:r>
            <a:endParaRPr lang="ko-KR" altLang="en-US" sz="2400" dirty="0">
              <a:solidFill>
                <a:schemeClr val="accent5"/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530139D-102D-974C-B557-D2491C360942}"/>
              </a:ext>
            </a:extLst>
          </p:cNvPr>
          <p:cNvCxnSpPr>
            <a:cxnSpLocks/>
          </p:cNvCxnSpPr>
          <p:nvPr/>
        </p:nvCxnSpPr>
        <p:spPr>
          <a:xfrm>
            <a:off x="0" y="267494"/>
            <a:ext cx="388428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B8783F6-81FF-F94C-8D42-D1569CBCD212}"/>
              </a:ext>
            </a:extLst>
          </p:cNvPr>
          <p:cNvCxnSpPr>
            <a:cxnSpLocks/>
          </p:cNvCxnSpPr>
          <p:nvPr/>
        </p:nvCxnSpPr>
        <p:spPr>
          <a:xfrm>
            <a:off x="7956376" y="267494"/>
            <a:ext cx="1187624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E382481-9935-904A-9496-2872E565BB70}"/>
              </a:ext>
            </a:extLst>
          </p:cNvPr>
          <p:cNvSpPr txBox="1"/>
          <p:nvPr/>
        </p:nvSpPr>
        <p:spPr>
          <a:xfrm>
            <a:off x="1547664" y="1512485"/>
            <a:ext cx="6264696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Lập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kế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hoạch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test (test plan)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Chọn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điều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kiện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test (test conditions)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Thiết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kế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trường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hợp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test (test cases)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Kiểm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kết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quả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Báo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kết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quả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test</a:t>
            </a:r>
          </a:p>
        </p:txBody>
      </p:sp>
    </p:spTree>
    <p:extLst>
      <p:ext uri="{BB962C8B-B14F-4D97-AF65-F5344CB8AC3E}">
        <p14:creationId xmlns:p14="http://schemas.microsoft.com/office/powerpoint/2010/main" val="27796363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9FEFB6-51DB-9B4A-BAD0-5E6A3FCC6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6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F2D6F-DC5E-D549-853C-352497DD8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13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D97BB8-4E61-634C-B499-5997EB860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64"/>
            <a:ext cx="9144000" cy="507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65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114338"/>
            <a:ext cx="9144000" cy="23042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67744" y="2265660"/>
            <a:ext cx="4608512" cy="826255"/>
            <a:chOff x="2253890" y="2008261"/>
            <a:chExt cx="4608512" cy="826255"/>
          </a:xfrm>
        </p:grpSpPr>
        <p:sp>
          <p:nvSpPr>
            <p:cNvPr id="8" name="Text Placeholder 3"/>
            <p:cNvSpPr txBox="1">
              <a:spLocks/>
            </p:cNvSpPr>
            <p:nvPr/>
          </p:nvSpPr>
          <p:spPr>
            <a:xfrm>
              <a:off x="2253890" y="2557829"/>
              <a:ext cx="4608512" cy="27668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GIỚI THIỆU THÀNH VIÊN 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itle 4"/>
            <p:cNvSpPr txBox="1">
              <a:spLocks/>
            </p:cNvSpPr>
            <p:nvPr/>
          </p:nvSpPr>
          <p:spPr>
            <a:xfrm>
              <a:off x="2253890" y="2008261"/>
              <a:ext cx="4608512" cy="542078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36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01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1" name="Freeform 10"/>
          <p:cNvSpPr/>
          <p:nvPr/>
        </p:nvSpPr>
        <p:spPr>
          <a:xfrm>
            <a:off x="4230213" y="1398899"/>
            <a:ext cx="683574" cy="730559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63577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F6FB7B-0DAD-EA4F-BC33-9F4488793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33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8A5BA7-0498-3440-BCA1-03AAFCB2E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364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70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0507C6-F9A4-154F-9EFF-0BD3C0EAD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0364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751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114338"/>
            <a:ext cx="9144000" cy="230425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67744" y="2265660"/>
            <a:ext cx="4608512" cy="826255"/>
            <a:chOff x="2253890" y="2008261"/>
            <a:chExt cx="4608512" cy="826255"/>
          </a:xfrm>
        </p:grpSpPr>
        <p:sp>
          <p:nvSpPr>
            <p:cNvPr id="8" name="Text Placeholder 3"/>
            <p:cNvSpPr txBox="1">
              <a:spLocks/>
            </p:cNvSpPr>
            <p:nvPr/>
          </p:nvSpPr>
          <p:spPr>
            <a:xfrm>
              <a:off x="2253890" y="2557829"/>
              <a:ext cx="4608512" cy="27668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DEMO SẢN PHẨM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itle 4"/>
            <p:cNvSpPr txBox="1">
              <a:spLocks/>
            </p:cNvSpPr>
            <p:nvPr/>
          </p:nvSpPr>
          <p:spPr>
            <a:xfrm>
              <a:off x="2253890" y="2008261"/>
              <a:ext cx="4608512" cy="542078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36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07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1" name="Freeform 10"/>
          <p:cNvSpPr/>
          <p:nvPr/>
        </p:nvSpPr>
        <p:spPr>
          <a:xfrm>
            <a:off x="4230213" y="1398899"/>
            <a:ext cx="683574" cy="730559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6913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114338"/>
            <a:ext cx="9144000" cy="230425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67744" y="2265660"/>
            <a:ext cx="4608512" cy="826255"/>
            <a:chOff x="2253890" y="2008261"/>
            <a:chExt cx="4608512" cy="826255"/>
          </a:xfrm>
        </p:grpSpPr>
        <p:sp>
          <p:nvSpPr>
            <p:cNvPr id="8" name="Text Placeholder 3"/>
            <p:cNvSpPr txBox="1">
              <a:spLocks/>
            </p:cNvSpPr>
            <p:nvPr/>
          </p:nvSpPr>
          <p:spPr>
            <a:xfrm>
              <a:off x="2253890" y="2557829"/>
              <a:ext cx="4608512" cy="27668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KHÓ KHĂN &amp; THUẬN LỢI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itle 4"/>
            <p:cNvSpPr txBox="1">
              <a:spLocks/>
            </p:cNvSpPr>
            <p:nvPr/>
          </p:nvSpPr>
          <p:spPr>
            <a:xfrm>
              <a:off x="2253890" y="2008261"/>
              <a:ext cx="4608512" cy="542078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36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08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1" name="Freeform 10"/>
          <p:cNvSpPr/>
          <p:nvPr/>
        </p:nvSpPr>
        <p:spPr>
          <a:xfrm>
            <a:off x="4230213" y="1398899"/>
            <a:ext cx="683574" cy="730559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1028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2"/>
                </a:solidFill>
              </a:rPr>
              <a:t>Thuận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 err="1">
                <a:solidFill>
                  <a:schemeClr val="accent2"/>
                </a:solidFill>
              </a:rPr>
              <a:t>Lợi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E7F517-BC96-364E-8D63-2FDE329AB496}"/>
              </a:ext>
            </a:extLst>
          </p:cNvPr>
          <p:cNvSpPr/>
          <p:nvPr/>
        </p:nvSpPr>
        <p:spPr>
          <a:xfrm>
            <a:off x="1259632" y="1203598"/>
            <a:ext cx="6948772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278123-8675-2A49-9C16-4482D29ABDDB}"/>
              </a:ext>
            </a:extLst>
          </p:cNvPr>
          <p:cNvSpPr/>
          <p:nvPr/>
        </p:nvSpPr>
        <p:spPr>
          <a:xfrm>
            <a:off x="1280220" y="4155926"/>
            <a:ext cx="6928184" cy="971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F42A3B-FFD8-0F43-95F4-3481FCB9773B}"/>
              </a:ext>
            </a:extLst>
          </p:cNvPr>
          <p:cNvSpPr txBox="1"/>
          <p:nvPr/>
        </p:nvSpPr>
        <p:spPr>
          <a:xfrm>
            <a:off x="1151620" y="1435217"/>
            <a:ext cx="7056784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Nhóm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rèn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luyện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được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thêm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kĩ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duy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giải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quyết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vấn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đề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làm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việc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nhóm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Được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sự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hướng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dẫn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tận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tình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của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giáo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viên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hướng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dẫn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Cải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thiện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được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thêm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kĩ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chuyên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môn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Có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nhìn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tổng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về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ngành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0C67AB-02E8-044C-AC3E-2621CB4650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86" y="123478"/>
            <a:ext cx="1151795" cy="5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516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1"/>
                </a:solidFill>
              </a:rPr>
              <a:t>Khó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r>
              <a:rPr lang="en-US" altLang="ko-KR" dirty="0" err="1">
                <a:solidFill>
                  <a:schemeClr val="accent1"/>
                </a:solidFill>
              </a:rPr>
              <a:t>Khăn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E7F517-BC96-364E-8D63-2FDE329AB496}"/>
              </a:ext>
            </a:extLst>
          </p:cNvPr>
          <p:cNvSpPr/>
          <p:nvPr/>
        </p:nvSpPr>
        <p:spPr>
          <a:xfrm>
            <a:off x="1107908" y="1176802"/>
            <a:ext cx="6948772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278123-8675-2A49-9C16-4482D29ABDDB}"/>
              </a:ext>
            </a:extLst>
          </p:cNvPr>
          <p:cNvSpPr/>
          <p:nvPr/>
        </p:nvSpPr>
        <p:spPr>
          <a:xfrm>
            <a:off x="1107908" y="4155926"/>
            <a:ext cx="6928184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F42A3B-FFD8-0F43-95F4-3481FCB9773B}"/>
              </a:ext>
            </a:extLst>
          </p:cNvPr>
          <p:cNvSpPr txBox="1"/>
          <p:nvPr/>
        </p:nvSpPr>
        <p:spPr>
          <a:xfrm>
            <a:off x="1151620" y="1435217"/>
            <a:ext cx="7056784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số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thành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viên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đều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trải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qua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thời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thực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tập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gặp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khó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khăn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trong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thời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buổi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dịch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bệnh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nên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thời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để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gặp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mặt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trực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tiếp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không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được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nhiều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Đổi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mới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công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nghệ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nên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gặp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khó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khăn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trong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việc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nghiên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cứu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hướng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để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phát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triển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377A5D-5DA3-224A-93DA-212F0845A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86" y="123478"/>
            <a:ext cx="1151795" cy="5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080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5"/>
                </a:solidFill>
              </a:rPr>
              <a:t>Hướng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 err="1">
                <a:solidFill>
                  <a:schemeClr val="accent5"/>
                </a:solidFill>
              </a:rPr>
              <a:t>Phát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 err="1">
                <a:solidFill>
                  <a:schemeClr val="accent5"/>
                </a:solidFill>
              </a:rPr>
              <a:t>Triển</a:t>
            </a:r>
            <a:endParaRPr lang="ko-KR" altLang="en-US" dirty="0">
              <a:solidFill>
                <a:schemeClr val="accent5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E7F517-BC96-364E-8D63-2FDE329AB496}"/>
              </a:ext>
            </a:extLst>
          </p:cNvPr>
          <p:cNvSpPr/>
          <p:nvPr/>
        </p:nvSpPr>
        <p:spPr>
          <a:xfrm>
            <a:off x="1107908" y="1176802"/>
            <a:ext cx="6948772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278123-8675-2A49-9C16-4482D29ABDDB}"/>
              </a:ext>
            </a:extLst>
          </p:cNvPr>
          <p:cNvSpPr/>
          <p:nvPr/>
        </p:nvSpPr>
        <p:spPr>
          <a:xfrm>
            <a:off x="1107908" y="4083918"/>
            <a:ext cx="6928184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C83BD8-D660-9C4B-99A4-A369122F4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86" y="123478"/>
            <a:ext cx="1151795" cy="562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ACF956-AAC2-214C-9BB7-7A49C52755C0}"/>
              </a:ext>
            </a:extLst>
          </p:cNvPr>
          <p:cNvSpPr txBox="1"/>
          <p:nvPr/>
        </p:nvSpPr>
        <p:spPr>
          <a:xfrm>
            <a:off x="971600" y="1439437"/>
            <a:ext cx="7848872" cy="1743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muốn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dự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án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có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thể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tiếp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cận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được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sự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tâm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của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người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dùng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Phát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triển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thêm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tính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để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cải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thiện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thêm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trải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nghiệm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người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dùng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Tích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hợp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vào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dự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án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khác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Thu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thập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dữ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liệu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để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phát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triển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AI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dựa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vào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hành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vi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của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người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dùng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4414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35696" y="2580354"/>
            <a:ext cx="5472608" cy="54207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4400" dirty="0">
                <a:solidFill>
                  <a:schemeClr val="accent2"/>
                </a:solidFill>
                <a:latin typeface="+mj-lt"/>
              </a:rPr>
              <a:t>Xin </a:t>
            </a:r>
            <a:r>
              <a:rPr lang="en-US" altLang="ko-KR" sz="4400" dirty="0" err="1">
                <a:solidFill>
                  <a:schemeClr val="accent2"/>
                </a:solidFill>
                <a:latin typeface="+mj-lt"/>
              </a:rPr>
              <a:t>Cảm</a:t>
            </a:r>
            <a:r>
              <a:rPr lang="en-US" altLang="ko-KR" sz="44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altLang="ko-KR" sz="4400" dirty="0" err="1">
                <a:solidFill>
                  <a:schemeClr val="accent2"/>
                </a:solidFill>
                <a:latin typeface="+mj-lt"/>
              </a:rPr>
              <a:t>Ơn</a:t>
            </a:r>
            <a:endParaRPr lang="ko-KR" altLang="en-US" sz="4400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A36FD3-46DD-4E48-9A03-E31A089C74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0746"/>
            <a:ext cx="1439827" cy="70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71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5"/>
                </a:solidFill>
              </a:rPr>
              <a:t>Nguyễn</a:t>
            </a:r>
            <a:r>
              <a:rPr lang="en-US" altLang="ko-KR" dirty="0">
                <a:solidFill>
                  <a:schemeClr val="accent5"/>
                </a:solidFill>
              </a:rPr>
              <a:t> Lê </a:t>
            </a:r>
            <a:r>
              <a:rPr lang="en-US" altLang="ko-KR" dirty="0" err="1">
                <a:solidFill>
                  <a:schemeClr val="accent5"/>
                </a:solidFill>
              </a:rPr>
              <a:t>Tiến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 err="1">
                <a:solidFill>
                  <a:schemeClr val="accent5"/>
                </a:solidFill>
              </a:rPr>
              <a:t>Bảo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886AD-6C3C-E04B-A7BA-503BA3006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983135"/>
            <a:ext cx="2160240" cy="2485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4E8E95-8681-0D49-A5D0-9226502C24EF}"/>
              </a:ext>
            </a:extLst>
          </p:cNvPr>
          <p:cNvSpPr txBox="1"/>
          <p:nvPr/>
        </p:nvSpPr>
        <p:spPr>
          <a:xfrm>
            <a:off x="467544" y="964087"/>
            <a:ext cx="60486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trò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Trưởng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Nhóm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Công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việc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dự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án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Xây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dựng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bản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đặc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tả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yêu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cầu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Phân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tích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thiết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kế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&amp;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chọn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loại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công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nghệ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áp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dụng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Xử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&amp;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phát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triển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chức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+ logic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Hoàn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thiện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báo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BEC23-0A29-FD43-A9BF-5D9F89DC9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86" y="123478"/>
            <a:ext cx="1151795" cy="5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37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5"/>
                </a:solidFill>
              </a:rPr>
              <a:t>Mai </a:t>
            </a:r>
            <a:r>
              <a:rPr lang="en-US" altLang="ko-KR" dirty="0" err="1">
                <a:solidFill>
                  <a:schemeClr val="accent5"/>
                </a:solidFill>
              </a:rPr>
              <a:t>Kỷ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 err="1">
                <a:solidFill>
                  <a:schemeClr val="accent5"/>
                </a:solidFill>
              </a:rPr>
              <a:t>Viễn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4E8E95-8681-0D49-A5D0-9226502C24EF}"/>
              </a:ext>
            </a:extLst>
          </p:cNvPr>
          <p:cNvSpPr txBox="1"/>
          <p:nvPr/>
        </p:nvSpPr>
        <p:spPr>
          <a:xfrm>
            <a:off x="827584" y="1036182"/>
            <a:ext cx="554461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trò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Thành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viên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Công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việc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Thiết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kế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vẽ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Use Case (Streamer, Viewer, Model)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Thiết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kế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sơ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đồ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thực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thể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ERD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Xây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dựng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chức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tìm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kiếm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Chỉnh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sửa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quản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lý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video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Chức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thống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kê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Hồ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sơ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879FA6-090D-F24A-8EBD-C465F35A7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036182"/>
            <a:ext cx="1841444" cy="2615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B38F1D-C3A3-7647-9C94-12A2409EE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86" y="123478"/>
            <a:ext cx="1151795" cy="5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05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5"/>
                </a:solidFill>
              </a:rPr>
              <a:t>Nguyễn</a:t>
            </a:r>
            <a:r>
              <a:rPr lang="en-US" altLang="ko-KR" dirty="0">
                <a:solidFill>
                  <a:schemeClr val="accent5"/>
                </a:solidFill>
              </a:rPr>
              <a:t> Minh </a:t>
            </a:r>
            <a:r>
              <a:rPr lang="en-US" altLang="ko-KR" dirty="0" err="1">
                <a:solidFill>
                  <a:schemeClr val="accent5"/>
                </a:solidFill>
              </a:rPr>
              <a:t>Khôi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4E8E95-8681-0D49-A5D0-9226502C24EF}"/>
              </a:ext>
            </a:extLst>
          </p:cNvPr>
          <p:cNvSpPr txBox="1"/>
          <p:nvPr/>
        </p:nvSpPr>
        <p:spPr>
          <a:xfrm>
            <a:off x="971600" y="1131590"/>
            <a:ext cx="5472608" cy="2385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trò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Thành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viên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Công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việc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Phát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triển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giao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diện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chức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live stream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Phát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triển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chức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tương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tác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(Chat, Like, Subscribe)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Chức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năng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block spam chat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Dịch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vụ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email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A1254E-E699-5749-908D-11005F05B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131590"/>
            <a:ext cx="1728192" cy="2324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AA9D15-76AE-0C47-9E7B-C391B51D1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86" y="123478"/>
            <a:ext cx="1151795" cy="5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85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accent5"/>
                </a:solidFill>
              </a:rPr>
              <a:t>Nguyễn</a:t>
            </a:r>
            <a:r>
              <a:rPr lang="en-US" altLang="ko-KR" dirty="0">
                <a:solidFill>
                  <a:schemeClr val="accent5"/>
                </a:solidFill>
              </a:rPr>
              <a:t> </a:t>
            </a:r>
            <a:r>
              <a:rPr lang="en-US" altLang="ko-KR" dirty="0" err="1">
                <a:solidFill>
                  <a:schemeClr val="accent5"/>
                </a:solidFill>
              </a:rPr>
              <a:t>Trường</a:t>
            </a:r>
            <a:r>
              <a:rPr lang="en-US" altLang="ko-KR" dirty="0">
                <a:solidFill>
                  <a:schemeClr val="accent5"/>
                </a:solidFill>
              </a:rPr>
              <a:t> An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4E8E95-8681-0D49-A5D0-9226502C24EF}"/>
              </a:ext>
            </a:extLst>
          </p:cNvPr>
          <p:cNvSpPr txBox="1"/>
          <p:nvPr/>
        </p:nvSpPr>
        <p:spPr>
          <a:xfrm>
            <a:off x="1043608" y="1131590"/>
            <a:ext cx="48245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Vai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trò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Thành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viên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Công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việc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Thiết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kế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vẽ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Mockup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Phát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triển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giao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diện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(Profile,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xác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thực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hồ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sơ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lịch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sử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Viết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các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test case </a:t>
            </a: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Kiểm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thử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sản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phẩm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60A71D-D229-724F-BAA1-5D3CE9B07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131590"/>
            <a:ext cx="1800200" cy="2192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6606F4-5B9C-564C-9822-130830358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86" y="123478"/>
            <a:ext cx="1151795" cy="5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66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114338"/>
            <a:ext cx="9144000" cy="23042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67744" y="2265660"/>
            <a:ext cx="4608512" cy="826255"/>
            <a:chOff x="2253890" y="2008261"/>
            <a:chExt cx="4608512" cy="826255"/>
          </a:xfrm>
        </p:grpSpPr>
        <p:sp>
          <p:nvSpPr>
            <p:cNvPr id="8" name="Text Placeholder 3"/>
            <p:cNvSpPr txBox="1">
              <a:spLocks/>
            </p:cNvSpPr>
            <p:nvPr/>
          </p:nvSpPr>
          <p:spPr>
            <a:xfrm>
              <a:off x="2253890" y="2557829"/>
              <a:ext cx="4608512" cy="27668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GIỚI THIỆU ĐỀ TÀI 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itle 4"/>
            <p:cNvSpPr txBox="1">
              <a:spLocks/>
            </p:cNvSpPr>
            <p:nvPr/>
          </p:nvSpPr>
          <p:spPr>
            <a:xfrm>
              <a:off x="2253890" y="2008261"/>
              <a:ext cx="4608512" cy="542078"/>
            </a:xfrm>
            <a:prstGeom prst="rect">
              <a:avLst/>
            </a:prstGeom>
          </p:spPr>
          <p:txBody>
            <a:bodyPr anchor="ctr"/>
            <a:lstStyle>
              <a:lvl1pPr algn="l" defTabSz="914400" rtl="0" eaLnBrk="1" latinLnBrk="1" hangingPunct="1">
                <a:spcBef>
                  <a:spcPct val="0"/>
                </a:spcBef>
                <a:buNone/>
                <a:defRPr sz="36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ea typeface="+mj-ea"/>
                  <a:cs typeface="Arial" pitchFamily="34" charset="0"/>
                </a:defRPr>
              </a:lvl1pPr>
            </a:lstStyle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lt"/>
                </a:rPr>
                <a:t>02</a:t>
              </a:r>
              <a:endParaRPr lang="ko-KR" altLang="en-US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1" name="Freeform 10"/>
          <p:cNvSpPr/>
          <p:nvPr/>
        </p:nvSpPr>
        <p:spPr>
          <a:xfrm>
            <a:off x="4230213" y="1398899"/>
            <a:ext cx="683574" cy="730559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7128301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ection Break Slide Master">
  <a:themeElements>
    <a:clrScheme name="ALLPPT-COLOR-A0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62949"/>
      </a:accent1>
      <a:accent2>
        <a:srgbClr val="F07624"/>
      </a:accent2>
      <a:accent3>
        <a:srgbClr val="F4BD2D"/>
      </a:accent3>
      <a:accent4>
        <a:srgbClr val="1ED4DE"/>
      </a:accent4>
      <a:accent5>
        <a:srgbClr val="1C7DE1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2295</TotalTime>
  <Words>987</Words>
  <Application>Microsoft Macintosh PowerPoint</Application>
  <PresentationFormat>On-screen Show (16:9)</PresentationFormat>
  <Paragraphs>212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맑은 고딕</vt:lpstr>
      <vt:lpstr>Arial</vt:lpstr>
      <vt:lpstr>Calibri</vt:lpstr>
      <vt:lpstr>Wingdings</vt:lpstr>
      <vt:lpstr>Contents Slide Master</vt:lpstr>
      <vt:lpstr>Section Break Slide Master</vt:lpstr>
      <vt:lpstr>FPT POLYTECHNIC</vt:lpstr>
      <vt:lpstr>Nội Dung</vt:lpstr>
      <vt:lpstr>Nội Dung</vt:lpstr>
      <vt:lpstr>PowerPoint Presentation</vt:lpstr>
      <vt:lpstr>Nguyễn Lê Tiến Bảo</vt:lpstr>
      <vt:lpstr>Mai Kỷ Viễn</vt:lpstr>
      <vt:lpstr>Nguyễn Minh Khôi</vt:lpstr>
      <vt:lpstr>Nguyễn Trường An</vt:lpstr>
      <vt:lpstr>PowerPoint Presentation</vt:lpstr>
      <vt:lpstr>Bối Cảnh</vt:lpstr>
      <vt:lpstr>Tình Huống</vt:lpstr>
      <vt:lpstr>Giải Pháp</vt:lpstr>
      <vt:lpstr>Thuận Lợi</vt:lpstr>
      <vt:lpstr>Khó Khăn</vt:lpstr>
      <vt:lpstr>PowerPoint Presentation</vt:lpstr>
      <vt:lpstr>PowerPoint Presentation</vt:lpstr>
      <vt:lpstr>Các thành phần</vt:lpstr>
      <vt:lpstr>PowerPoint Presentation</vt:lpstr>
      <vt:lpstr>PowerPoint Presentation</vt:lpstr>
      <vt:lpstr>Sơ Đồ Tổng Quan</vt:lpstr>
      <vt:lpstr>Use Case Viewer</vt:lpstr>
      <vt:lpstr>Use Case Streamer</vt:lpstr>
      <vt:lpstr>Site Map</vt:lpstr>
      <vt:lpstr>Sơ Đồ Thực Thể (ERD)</vt:lpstr>
      <vt:lpstr>Chi Tiết Sơ Đồ Thực Thể</vt:lpstr>
      <vt:lpstr>PowerPoint Presentation</vt:lpstr>
      <vt:lpstr>Mô Hình Triển Khai Công Nghệ</vt:lpstr>
      <vt:lpstr>JSON WEB TOKEN</vt:lpstr>
      <vt:lpstr>JSON WEB TOKEN</vt:lpstr>
      <vt:lpstr>JSON WEB TOKEN</vt:lpstr>
      <vt:lpstr>Front-end</vt:lpstr>
      <vt:lpstr>Back-end</vt:lpstr>
      <vt:lpstr>Database</vt:lpstr>
      <vt:lpstr>Service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Thuận Lợi</vt:lpstr>
      <vt:lpstr>Khó Khăn</vt:lpstr>
      <vt:lpstr>Hướng Phát Triển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Microsoft Office User</cp:lastModifiedBy>
  <cp:revision>154</cp:revision>
  <dcterms:created xsi:type="dcterms:W3CDTF">2016-12-01T00:32:25Z</dcterms:created>
  <dcterms:modified xsi:type="dcterms:W3CDTF">2021-09-06T01:52:33Z</dcterms:modified>
</cp:coreProperties>
</file>